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23"/>
  </p:notesMasterIdLst>
  <p:sldIdLst>
    <p:sldId id="256" r:id="rId2"/>
    <p:sldId id="257" r:id="rId3"/>
    <p:sldId id="268" r:id="rId4"/>
    <p:sldId id="269" r:id="rId5"/>
    <p:sldId id="258" r:id="rId6"/>
    <p:sldId id="270" r:id="rId7"/>
    <p:sldId id="265" r:id="rId8"/>
    <p:sldId id="273" r:id="rId9"/>
    <p:sldId id="271" r:id="rId10"/>
    <p:sldId id="272" r:id="rId11"/>
    <p:sldId id="275" r:id="rId12"/>
    <p:sldId id="276" r:id="rId13"/>
    <p:sldId id="267" r:id="rId14"/>
    <p:sldId id="277" r:id="rId15"/>
    <p:sldId id="260" r:id="rId16"/>
    <p:sldId id="282" r:id="rId17"/>
    <p:sldId id="279" r:id="rId18"/>
    <p:sldId id="283" r:id="rId19"/>
    <p:sldId id="261" r:id="rId20"/>
    <p:sldId id="262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8FF"/>
    <a:srgbClr val="393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23"/>
    <p:restoredTop sz="94595"/>
  </p:normalViewPr>
  <p:slideViewPr>
    <p:cSldViewPr snapToGrid="0" snapToObjects="1">
      <p:cViewPr varScale="1">
        <p:scale>
          <a:sx n="109" d="100"/>
          <a:sy n="109" d="100"/>
        </p:scale>
        <p:origin x="288" y="128"/>
      </p:cViewPr>
      <p:guideLst/>
    </p:cSldViewPr>
  </p:slideViewPr>
  <p:outlineViewPr>
    <p:cViewPr>
      <p:scale>
        <a:sx n="33" d="100"/>
        <a:sy n="33" d="100"/>
      </p:scale>
      <p:origin x="0" y="-4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94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14T20:44:21.896"/>
    </inkml:context>
    <inkml:brush xml:id="br0">
      <inkml:brushProperty name="width" value="0.1" units="cm"/>
      <inkml:brushProperty name="height" value="0.1" units="cm"/>
      <inkml:brushProperty name="color" value="#558BB8"/>
    </inkml:brush>
  </inkml:definitions>
  <inkml:trace contextRef="#ctx0" brushRef="#br0">0 0 24575,'35'0'0,"-7"0"0,8 0 0,-5 0 0,14 0 0,-5 0 0,24 7 0,-29 5 0,29 18 0,-30-10 0,9 19 0,-7-18 0,0 26 0,3-18 0,-2 27 0,0-28 0,-8 25 0,3-11 0,6 34 0,1-12 0,-6 5 0,2-12 0,-6-7 0,3 17 0,4-6 0,-5 14 0,-9-17 0,7 17 0,-7-16 0,2 16 0,-3-7 0,1 9 0,-4 11 0,4-8 0,-5 9 0,-2-12 0,-6 0 0,-3 1 0,1-10 0,-6 7 0,5-7 0,-5-17 0,-2 0 0,1 23 0,0 26 0,0-32 0,0 9 0,0 1 0,0-1 0,0 1 0,0-10 0,0 7 0,0-17 0,0 17 0,0-16 0,0 26 0,0-23 0,0 14 0,-6-10 0,4 2 0,-12 9 0,6-9 0,-1-2 0,-4-1 0,6-15 0,-2 14 0,-7-8 0,13-5 0,-8 3 0,4-8 0,6-6 0,-6 6 0,7-9 0,0 9 0,0-6 0,0 6 0,0 0 0,0-7 0,0 7 0,0 0 0,0-6 0,0 14 0,0-6 0,0 8 0,0-8 0,0 6 0,6-14 0,2 14 0,4-14 0,2 14 0,-1-14 0,0 5 0,5 10 0,-4-13 0,11 20 0,-5-22 0,6 6 0,-1-8 0,0-1 0,8 3 0,10 9 0,-7-13 0,12 12 0,-14-15 0,8 10 0,-2-9 0,-1-1 0,1-1 0,-9-6 0,7 6 0,-14-14 0,5-1 0,-12-6 0,-2-1 0,-5-5 0,-1-1 0,1-4 0,-9 0 0,-8 0 0,-10 5 0,0 6 0,-4 7 0,4-1 0,-1 4 0,-3-4 0,10 0 0,-10 3 0,9-3 0,-9 5 0,8 0 0,-3 0 0,0-5 0,4 4 0,-4-4 0,4 6 0,-4-1 0,4 0 0,-5 7 0,1-5 0,2 12 0,-3-6 0,5 8 0,0-7 0,-1 5 0,1-5 0,0-1 0,0 6 0,0-12 0,1 5 0,-1-7 0,1 0 0,5 7 0,-4-5 0,3 12 0,-5-5 0,5 7 0,-4-1 0,4 1 0,0 8 0,-4-6 0,9 14 0,-10-6 0,11 0 0,-12 6 0,12-6 0,-6 25 0,7-21 0,-6 19 0,5-32 0,-6 7 0,7-8 0,0 0 0,0-1 0,0 9 0,0-6 0,0 14 0,0-14 0,0 14 0,0-14 0,0 6 0,0 0 0,0-7 0,0 7 0,0 0 0,0-6 0,0 22 0,0-20 0,0 21 0,0-23 0,6 6 0,-5 0 0,10-7 0,-9 15 0,9-6 0,-9 0 0,10 6 0,-10-14 0,11 14 0,-6-14 0,0 14 0,4-14 0,-9 6 0,10 0 0,-11-7 0,11 7 0,-5-8 0,0 0 0,4-1 0,-10 9 0,10-6 0,-9 6 0,9 16 0,-3-9 0,0 19 0,5-6 0,-5-7 0,1 16 0,3-17 0,-4 8 0,0-1 0,4-6 0,-10 6 0,4-9 0,0 1 0,1-9 0,1 6 0,-3-6 0,1-1 0,-5 8 0,5-16 0,-1 7 0,-3 0 0,3-6 0,-5 6 0,0-9 0,0 9 0,0-6 0,0 16 0,0-16 0,0 7 0,0-9 0,0 0 0,0 0 0,0-1 0,0-6 0,0 5 0,0-5 0,0 7 0,0-1 0,0 1 0,0 0 0,0-1 0,0-6 0,0 5 0,0-5 0,0 7 0,0-1 0,0 9 0,0-6 0,-5 6 0,3-9 0,-15 18 0,15-13 0,-15 12 0,10-16 0,0 0 0,-4-8 0,5 0 0,0-1 0,-4-6 0,9 6 0,-9-6 0,8-1 0,-8 0 0,4 0 0,-5 0 0,5 0 0,-4 0 0,4 0 0,-6 7 0,0-5 0,-4 5 0,3-7 0,-3 0 0,4 8 0,-9 3 0,7-1 0,-12 0 0,13-10 0,-3 0 0,6-6 0,-6 0 0,5-6 0,-5 6 0,6-5 0,-1 4 0,1-5 0,-5 0 0,4-5 0,-10 5 0,10-4 0,-10 5 0,4-6 0,-5 5 0,5-4 0,-3 4 0,3-4 0,-5 4 0,5-9 0,-8 8 0,12-3 0,-6-1 0,9-1 0,0 1 0,0-4 0,1 3 0,-1-4 0,0 4 0,0-3 0,1 4 0,-1-5 0,0 4 0,0-3 0,0 3 0,1-4 0,-1 4 0,-5-3 0,3 4 0,1-1 0,3-3 0,2 3 0,-4-4 0,1 0 0,-1 0 0,0 0 0,5 5 0,-4-4 0,8 3 0,-3-4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D9B71-771F-BE49-80F3-284FC01A74D7}" type="datetimeFigureOut">
              <a:rPr lang="de-DE" smtClean="0"/>
              <a:t>21.11.18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1CEB7-B3D8-494C-9D37-81172FC627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409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1CEB7-B3D8-494C-9D37-81172FC627C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285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1CEB7-B3D8-494C-9D37-81172FC627C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711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1CEB7-B3D8-494C-9D37-81172FC627C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792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1CEB7-B3D8-494C-9D37-81172FC627C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370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1CEB7-B3D8-494C-9D37-81172FC627C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5779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EAD9-C32C-1D49-B8B8-6CECC1D438E7}" type="datetime1">
              <a:rPr lang="it-IT" smtClean="0"/>
              <a:t>21/11/18</a:t>
            </a:fld>
            <a:endParaRPr lang="it-IT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8FE389A-DDA1-CA4A-96E2-0B2232A244D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0335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5D9C-C927-4B45-8099-907E0546B858}" type="datetime1">
              <a:rPr lang="it-IT" smtClean="0"/>
              <a:t>21/11/18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Elisa Cugliana - Università Ca' Foscari Venezia 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8FE389A-DDA1-CA4A-96E2-0B2232A244D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7584173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5D9C-C927-4B45-8099-907E0546B858}" type="datetime1">
              <a:rPr lang="it-IT" smtClean="0"/>
              <a:t>21/11/18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Elisa Cugliana - Università Ca' Foscari Venezia 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8FE389A-DDA1-CA4A-96E2-0B2232A244DF}" type="slidenum">
              <a:rPr lang="it-IT" smtClean="0"/>
              <a:t>‹Nr.›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814722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5D9C-C927-4B45-8099-907E0546B858}" type="datetime1">
              <a:rPr lang="it-IT" smtClean="0"/>
              <a:t>21/11/18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Elisa Cugliana - Università Ca' Foscari Venezia 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8FE389A-DDA1-CA4A-96E2-0B2232A244D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5312255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5D9C-C927-4B45-8099-907E0546B858}" type="datetime1">
              <a:rPr lang="it-IT" smtClean="0"/>
              <a:t>21/11/18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Elisa Cugliana - Università Ca' Foscari Venezia 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8FE389A-DDA1-CA4A-96E2-0B2232A244DF}" type="slidenum">
              <a:rPr lang="it-IT" smtClean="0"/>
              <a:t>‹Nr.›</a:t>
            </a:fld>
            <a:endParaRPr lang="it-IT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9282283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5D9C-C927-4B45-8099-907E0546B858}" type="datetime1">
              <a:rPr lang="it-IT" smtClean="0"/>
              <a:t>21/11/18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Elisa Cugliana - Università Ca' Foscari Venezia 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8FE389A-DDA1-CA4A-96E2-0B2232A244D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88675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5D9C-C927-4B45-8099-907E0546B858}" type="datetime1">
              <a:rPr lang="it-IT" smtClean="0"/>
              <a:t>21/11/18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Elisa Cugliana - Università Ca' Foscari Venezia 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E389A-DDA1-CA4A-96E2-0B2232A244D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8945214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5D9C-C927-4B45-8099-907E0546B858}" type="datetime1">
              <a:rPr lang="it-IT" smtClean="0"/>
              <a:t>21/11/18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Elisa Cugliana - Università Ca' Foscari Venezia 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E389A-DDA1-CA4A-96E2-0B2232A244D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9992093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5D9C-C927-4B45-8099-907E0546B858}" type="datetime1">
              <a:rPr lang="it-IT" smtClean="0"/>
              <a:t>21/11/18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Elisa Cugliana - Università Ca' Foscari Venezia 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E389A-DDA1-CA4A-96E2-0B2232A244D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4334914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EF387-B9B9-324D-9900-45B134A1600D}" type="datetime1">
              <a:rPr lang="it-IT" smtClean="0"/>
              <a:t>21/11/18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Elisa Cugliana - Università Ca' Foscari Venezia 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8FE389A-DDA1-CA4A-96E2-0B2232A244D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430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5D9C-C927-4B45-8099-907E0546B858}" type="datetime1">
              <a:rPr lang="it-IT" smtClean="0"/>
              <a:t>21/11/18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Elisa Cugliana - Università Ca' Foscari Venezia 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8FE389A-DDA1-CA4A-96E2-0B2232A244D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0674705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5D9C-C927-4B45-8099-907E0546B858}" type="datetime1">
              <a:rPr lang="it-IT" smtClean="0"/>
              <a:t>21/11/18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Elisa Cugliana - Università Ca' Foscari Venezia 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8FE389A-DDA1-CA4A-96E2-0B2232A244D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1979052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6982-A171-E44D-A0B8-F5341B81B142}" type="datetime1">
              <a:rPr lang="it-IT" smtClean="0"/>
              <a:t>21/11/18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Elisa Cugliana - Università Ca' Foscari Venezia 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E389A-DDA1-CA4A-96E2-0B2232A244D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2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2CA41-303C-804F-9557-D01DE73F0FDF}" type="datetime1">
              <a:rPr lang="it-IT" smtClean="0"/>
              <a:t>21/11/18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Elisa Cugliana - Università Ca' Foscari Venezia 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E389A-DDA1-CA4A-96E2-0B2232A244D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23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5D9C-C927-4B45-8099-907E0546B858}" type="datetime1">
              <a:rPr lang="it-IT" smtClean="0"/>
              <a:t>21/11/18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Elisa Cugliana - Università Ca' Foscari Venezia 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E389A-DDA1-CA4A-96E2-0B2232A244D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1103248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aggiungere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5D9C-C927-4B45-8099-907E0546B858}" type="datetime1">
              <a:rPr lang="it-IT" smtClean="0"/>
              <a:t>21/11/18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8FE389A-DDA1-CA4A-96E2-0B2232A244D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3689179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alphaModFix amt="1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C5D9C-C927-4B45-8099-907E0546B858}" type="datetime1">
              <a:rPr lang="it-IT" smtClean="0"/>
              <a:t>21/11/18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8FE389A-DDA1-CA4A-96E2-0B2232A244DF}" type="slidenum">
              <a:rPr lang="it-IT" smtClean="0"/>
              <a:t>‹Nr.›</a:t>
            </a:fld>
            <a:endParaRPr lang="it-I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9E5E52-1241-2845-9C9F-D3FD7F8EA3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09374" y="6187891"/>
            <a:ext cx="674757" cy="6840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5667918-36C0-514B-820F-56AB606961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10572101" y="6183227"/>
            <a:ext cx="697348" cy="684000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ED79C30C-AD69-A441-90A3-FA21E5E16584}"/>
              </a:ext>
            </a:extLst>
          </p:cNvPr>
          <p:cNvSpPr txBox="1"/>
          <p:nvPr userDrawn="1"/>
        </p:nvSpPr>
        <p:spPr>
          <a:xfrm>
            <a:off x="1469966" y="6406171"/>
            <a:ext cx="3715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Elisa Cugliana (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elisa.cugliana@unive.it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275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501EA4-403F-C44F-83F3-FC83FAFAB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1638" y="3153905"/>
            <a:ext cx="8701414" cy="2387600"/>
          </a:xfrm>
        </p:spPr>
        <p:txBody>
          <a:bodyPr>
            <a:noAutofit/>
          </a:bodyPr>
          <a:lstStyle/>
          <a:p>
            <a:r>
              <a:rPr lang="en" sz="3600" dirty="0"/>
              <a:t>Named entities as index fossils in the Medieval German translation of Marco Polo's travel account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979186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20D897-513A-FD4C-B538-0163196F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it-IT" dirty="0" err="1"/>
              <a:t>Polo’s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in Germany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4CA21B-DAFF-5F45-851E-1E43264EF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Two</a:t>
            </a:r>
            <a:r>
              <a:rPr lang="de-DE" dirty="0"/>
              <a:t> German </a:t>
            </a:r>
            <a:r>
              <a:rPr lang="de-DE" dirty="0" err="1"/>
              <a:t>translations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i="1" dirty="0" err="1"/>
              <a:t>Devisement</a:t>
            </a:r>
            <a:r>
              <a:rPr lang="de-DE" i="1" dirty="0"/>
              <a:t> </a:t>
            </a:r>
            <a:r>
              <a:rPr lang="de-DE" i="1" dirty="0" err="1"/>
              <a:t>dou</a:t>
            </a:r>
            <a:r>
              <a:rPr lang="de-DE" i="1" dirty="0"/>
              <a:t> Monde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Ages:</a:t>
            </a:r>
            <a:br>
              <a:rPr lang="de-DE" dirty="0"/>
            </a:br>
            <a:r>
              <a:rPr lang="de-DE" dirty="0"/>
              <a:t>VG</a:t>
            </a:r>
            <a:r>
              <a:rPr lang="de-DE" baseline="-25000" dirty="0"/>
              <a:t>3</a:t>
            </a:r>
            <a:r>
              <a:rPr lang="de-DE" dirty="0"/>
              <a:t>, 1 </a:t>
            </a:r>
            <a:r>
              <a:rPr lang="de-DE" dirty="0" err="1"/>
              <a:t>witness</a:t>
            </a:r>
            <a:r>
              <a:rPr lang="de-DE" dirty="0"/>
              <a:t>; DI, 5 </a:t>
            </a:r>
            <a:r>
              <a:rPr lang="de-DE" dirty="0" err="1"/>
              <a:t>witnesses</a:t>
            </a:r>
            <a:br>
              <a:rPr lang="de-DE" dirty="0"/>
            </a:br>
            <a:endParaRPr lang="de-DE" dirty="0"/>
          </a:p>
          <a:p>
            <a:r>
              <a:rPr lang="de-DE" dirty="0"/>
              <a:t>DI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edited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, but…</a:t>
            </a:r>
            <a:br>
              <a:rPr lang="de-DE" dirty="0"/>
            </a:br>
            <a:endParaRPr lang="de-DE" dirty="0"/>
          </a:p>
          <a:p>
            <a:r>
              <a:rPr lang="de-DE" dirty="0"/>
              <a:t>3 </a:t>
            </a:r>
            <a:r>
              <a:rPr lang="de-DE" dirty="0" err="1"/>
              <a:t>witnesses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relevant: a </a:t>
            </a:r>
            <a:r>
              <a:rPr lang="de-DE" dirty="0" err="1"/>
              <a:t>manuscript</a:t>
            </a:r>
            <a:r>
              <a:rPr lang="de-DE" dirty="0"/>
              <a:t>, a </a:t>
            </a:r>
            <a:r>
              <a:rPr lang="de-DE" dirty="0" err="1"/>
              <a:t>fragment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an </a:t>
            </a:r>
            <a:r>
              <a:rPr lang="de-DE" i="1" dirty="0" err="1"/>
              <a:t>incunabulum</a:t>
            </a:r>
            <a:r>
              <a:rPr lang="de-DE" i="1" dirty="0"/>
              <a:t> </a:t>
            </a:r>
            <a:r>
              <a:rPr lang="de-DE" dirty="0"/>
              <a:t>(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2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i="1" dirty="0" err="1"/>
              <a:t>codices</a:t>
            </a:r>
            <a:r>
              <a:rPr lang="de-DE" i="1" dirty="0"/>
              <a:t> </a:t>
            </a:r>
            <a:r>
              <a:rPr lang="de-DE" i="1" dirty="0" err="1"/>
              <a:t>descripti</a:t>
            </a:r>
            <a:r>
              <a:rPr lang="de-DE" i="1" dirty="0"/>
              <a:t>: </a:t>
            </a:r>
            <a:r>
              <a:rPr lang="de-DE" dirty="0" err="1"/>
              <a:t>ms.</a:t>
            </a:r>
            <a:r>
              <a:rPr lang="de-DE" dirty="0"/>
              <a:t> 28 </a:t>
            </a:r>
            <a:r>
              <a:rPr lang="de-DE" dirty="0" err="1"/>
              <a:t>and</a:t>
            </a:r>
            <a:r>
              <a:rPr lang="de-DE" dirty="0"/>
              <a:t> a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i="1" dirty="0" err="1"/>
              <a:t>incunabulum</a:t>
            </a:r>
            <a:r>
              <a:rPr lang="de-DE" dirty="0"/>
              <a:t>) </a:t>
            </a:r>
            <a:br>
              <a:rPr lang="de-DE" i="1" dirty="0"/>
            </a:br>
            <a:endParaRPr lang="de-DE" dirty="0"/>
          </a:p>
          <a:p>
            <a:r>
              <a:rPr lang="de-DE" dirty="0"/>
              <a:t>Do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descend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antecedent</a:t>
            </a:r>
            <a:r>
              <a:rPr lang="de-DE" dirty="0"/>
              <a:t>?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i="1" dirty="0" err="1"/>
              <a:t>incunabulum</a:t>
            </a:r>
            <a:r>
              <a:rPr lang="de-DE" dirty="0"/>
              <a:t> </a:t>
            </a:r>
            <a:r>
              <a:rPr lang="de-DE" dirty="0" err="1"/>
              <a:t>copied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ms.</a:t>
            </a:r>
            <a:r>
              <a:rPr lang="de-DE" dirty="0"/>
              <a:t>? </a:t>
            </a:r>
            <a:r>
              <a:rPr lang="de-DE" dirty="0" err="1"/>
              <a:t>Or</a:t>
            </a:r>
            <a:r>
              <a:rPr lang="de-DE" dirty="0"/>
              <a:t> vice </a:t>
            </a:r>
            <a:r>
              <a:rPr lang="de-DE" dirty="0" err="1"/>
              <a:t>versa</a:t>
            </a:r>
            <a:r>
              <a:rPr lang="de-DE" dirty="0"/>
              <a:t>? </a:t>
            </a:r>
          </a:p>
          <a:p>
            <a:pPr marL="0" indent="0">
              <a:buNone/>
            </a:pP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9C9096-E8FD-764B-880F-37E12EBD0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488" y="2762431"/>
            <a:ext cx="1467228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3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6C27A2-91BF-4E43-B8F7-EC4FA8C37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502" y="471956"/>
            <a:ext cx="9662984" cy="1280890"/>
          </a:xfrm>
        </p:spPr>
        <p:txBody>
          <a:bodyPr/>
          <a:lstStyle/>
          <a:p>
            <a:r>
              <a:rPr lang="de-DE" i="1" dirty="0" err="1"/>
              <a:t>Realia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: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elimination</a:t>
            </a:r>
            <a:endParaRPr lang="de-DE" i="1" dirty="0"/>
          </a:p>
        </p:txBody>
      </p:sp>
      <p:graphicFrame>
        <p:nvGraphicFramePr>
          <p:cNvPr id="8" name="Segnaposto contenuto 14">
            <a:extLst>
              <a:ext uri="{FF2B5EF4-FFF2-40B4-BE49-F238E27FC236}">
                <a16:creationId xmlns:a16="http://schemas.microsoft.com/office/drawing/2014/main" id="{5B82B181-DDE7-644C-B076-C5F811F7E8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5963697"/>
              </p:ext>
            </p:extLst>
          </p:nvPr>
        </p:nvGraphicFramePr>
        <p:xfrm>
          <a:off x="2740786" y="1985566"/>
          <a:ext cx="6951712" cy="1594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1633256021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953613976"/>
                    </a:ext>
                  </a:extLst>
                </a:gridCol>
                <a:gridCol w="2271712">
                  <a:extLst>
                    <a:ext uri="{9D8B030D-6E8A-4147-A177-3AD203B41FA5}">
                      <a16:colId xmlns:a16="http://schemas.microsoft.com/office/drawing/2014/main" val="812210423"/>
                    </a:ext>
                  </a:extLst>
                </a:gridCol>
              </a:tblGrid>
              <a:tr h="3139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2000" b="0" i="0" noProof="1">
                          <a:effectLst/>
                        </a:rPr>
                        <a:t>Tuscan (TB)</a:t>
                      </a:r>
                      <a:endParaRPr lang="it-IT" sz="2000" b="0" i="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accent1">
                        <a:tint val="20000"/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2000" b="0" i="0" noProof="1">
                          <a:effectLst/>
                        </a:rPr>
                        <a:t>Cgm 696</a:t>
                      </a:r>
                      <a:endParaRPr lang="it-IT" sz="2000" b="0" i="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accent1">
                        <a:tint val="20000"/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2000" b="0" i="0" noProof="1">
                          <a:effectLst/>
                        </a:rPr>
                        <a:t>N</a:t>
                      </a:r>
                      <a:r>
                        <a:rPr lang="de-DE" sz="2000" b="0" i="0" noProof="1">
                          <a:effectLst/>
                        </a:rPr>
                        <a:t>ürnberg 1477 </a:t>
                      </a:r>
                      <a:endParaRPr lang="it-IT" sz="2000" b="0" i="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accent1">
                        <a:tint val="20000"/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437819"/>
                  </a:ext>
                </a:extLst>
              </a:tr>
              <a:tr h="2134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noProof="1">
                          <a:effectLst/>
                        </a:rPr>
                        <a:t>Zeta</a:t>
                      </a:r>
                      <a:r>
                        <a:rPr lang="it-IT" sz="1400" b="1" noProof="1">
                          <a:effectLst/>
                        </a:rPr>
                        <a:t>zi</a:t>
                      </a:r>
                      <a:endParaRPr lang="it-IT" sz="1400" b="1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bg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noProof="1">
                          <a:effectLst/>
                        </a:rPr>
                        <a:t>Zera</a:t>
                      </a:r>
                      <a:r>
                        <a:rPr lang="it-IT" sz="1400" b="1" noProof="1">
                          <a:effectLst/>
                        </a:rPr>
                        <a:t>ſcz</a:t>
                      </a:r>
                      <a:r>
                        <a:rPr lang="it-IT" sz="1400" noProof="1">
                          <a:effectLst/>
                        </a:rPr>
                        <a:t> (165v)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bg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noProof="1">
                          <a:effectLst/>
                        </a:rPr>
                        <a:t>Zera</a:t>
                      </a:r>
                      <a:r>
                        <a:rPr lang="it-IT" sz="1400" b="1" noProof="1">
                          <a:effectLst/>
                        </a:rPr>
                        <a:t>zi </a:t>
                      </a:r>
                      <a:r>
                        <a:rPr lang="it-IT" sz="1400" noProof="1">
                          <a:effectLst/>
                        </a:rPr>
                        <a:t>(13r)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bg2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562425"/>
                  </a:ext>
                </a:extLst>
              </a:tr>
              <a:tr h="4269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b="1" noProof="1">
                          <a:effectLst/>
                        </a:rPr>
                        <a:t>Cre</a:t>
                      </a:r>
                      <a:r>
                        <a:rPr lang="it-IT" sz="1400" noProof="1">
                          <a:effectLst/>
                        </a:rPr>
                        <a:t>timan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bg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b="1" noProof="1">
                          <a:effectLst/>
                        </a:rPr>
                        <a:t>Cer</a:t>
                      </a:r>
                      <a:r>
                        <a:rPr lang="it-IT" sz="1400" noProof="1">
                          <a:effectLst/>
                        </a:rPr>
                        <a:t>teman (167r)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b="1" noProof="1">
                          <a:effectLst/>
                        </a:rPr>
                        <a:t>Cer</a:t>
                      </a:r>
                      <a:r>
                        <a:rPr lang="it-IT" sz="1400" noProof="1">
                          <a:effectLst/>
                        </a:rPr>
                        <a:t>timan (167v)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bg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b="1" noProof="1">
                          <a:effectLst/>
                        </a:rPr>
                        <a:t>Cre</a:t>
                      </a:r>
                      <a:r>
                        <a:rPr lang="it-IT" sz="1400" noProof="1">
                          <a:effectLst/>
                        </a:rPr>
                        <a:t>cinam (13v)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bg2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669520"/>
                  </a:ext>
                </a:extLst>
              </a:tr>
              <a:tr h="6404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noProof="1">
                          <a:effectLst/>
                        </a:rPr>
                        <a:t>(lo) Ve</a:t>
                      </a:r>
                      <a:r>
                        <a:rPr lang="it-IT" sz="1400" b="1" noProof="1">
                          <a:effectLst/>
                        </a:rPr>
                        <a:t>glio</a:t>
                      </a:r>
                      <a:endParaRPr lang="it-IT" sz="1400" b="1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bg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b="1" noProof="1">
                          <a:effectLst/>
                        </a:rPr>
                        <a:t>Lov</a:t>
                      </a:r>
                      <a:r>
                        <a:rPr lang="it-IT" sz="1400" b="0" noProof="1">
                          <a:effectLst/>
                        </a:rPr>
                        <a:t>e</a:t>
                      </a:r>
                      <a:r>
                        <a:rPr lang="it-IT" sz="1400" b="1" noProof="1">
                          <a:effectLst/>
                        </a:rPr>
                        <a:t>lgio</a:t>
                      </a:r>
                      <a:r>
                        <a:rPr lang="it-IT" sz="1400" noProof="1">
                          <a:effectLst/>
                        </a:rPr>
                        <a:t> (173r)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b="1" noProof="1">
                          <a:effectLst/>
                        </a:rPr>
                        <a:t>V</a:t>
                      </a:r>
                      <a:r>
                        <a:rPr lang="it-IT" sz="1400" noProof="1">
                          <a:effectLst/>
                        </a:rPr>
                        <a:t>e</a:t>
                      </a:r>
                      <a:r>
                        <a:rPr lang="it-IT" sz="1400" b="1" noProof="1">
                          <a:effectLst/>
                        </a:rPr>
                        <a:t>lgio</a:t>
                      </a:r>
                      <a:r>
                        <a:rPr lang="it-IT" sz="1400" noProof="1">
                          <a:effectLst/>
                        </a:rPr>
                        <a:t> (176r)</a:t>
                      </a:r>
                      <a:br>
                        <a:rPr lang="it-IT" sz="1400" noProof="1">
                          <a:effectLst/>
                        </a:rPr>
                      </a:br>
                      <a:r>
                        <a:rPr lang="it-IT" sz="1400" b="1" noProof="1">
                          <a:effectLst/>
                        </a:rPr>
                        <a:t>F</a:t>
                      </a:r>
                      <a:r>
                        <a:rPr lang="it-IT" sz="1400" noProof="1">
                          <a:effectLst/>
                        </a:rPr>
                        <a:t>e</a:t>
                      </a:r>
                      <a:r>
                        <a:rPr lang="it-IT" sz="1400" b="1" noProof="1">
                          <a:effectLst/>
                        </a:rPr>
                        <a:t>l</a:t>
                      </a:r>
                      <a:r>
                        <a:rPr lang="it-IT" sz="1400" b="1" i="0" noProof="1">
                          <a:effectLst/>
                        </a:rPr>
                        <a:t>gio </a:t>
                      </a:r>
                      <a:r>
                        <a:rPr lang="it-IT" sz="1400" noProof="1">
                          <a:effectLst/>
                        </a:rPr>
                        <a:t>(176r)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bg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noProof="1">
                          <a:effectLst/>
                        </a:rPr>
                        <a:t>Ve</a:t>
                      </a:r>
                      <a:r>
                        <a:rPr lang="it-IT" sz="1400" b="1" noProof="1">
                          <a:effectLst/>
                        </a:rPr>
                        <a:t>glio </a:t>
                      </a:r>
                      <a:r>
                        <a:rPr lang="it-IT" sz="1400" noProof="1">
                          <a:effectLst/>
                        </a:rPr>
                        <a:t>(16r)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bg2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95491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F407167D-A9E8-EC41-9EA7-16B44CFEE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616463"/>
              </p:ext>
            </p:extLst>
          </p:nvPr>
        </p:nvGraphicFramePr>
        <p:xfrm>
          <a:off x="2740786" y="3580366"/>
          <a:ext cx="6951712" cy="144027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1569261778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990217108"/>
                    </a:ext>
                  </a:extLst>
                </a:gridCol>
                <a:gridCol w="2271712">
                  <a:extLst>
                    <a:ext uri="{9D8B030D-6E8A-4147-A177-3AD203B41FA5}">
                      <a16:colId xmlns:a16="http://schemas.microsoft.com/office/drawing/2014/main" val="1633978567"/>
                    </a:ext>
                  </a:extLst>
                </a:gridCol>
              </a:tblGrid>
              <a:tr h="4264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b="1" noProof="1">
                          <a:effectLst/>
                        </a:rPr>
                        <a:t>Mu</a:t>
                      </a:r>
                      <a:r>
                        <a:rPr lang="it-IT" sz="1400" noProof="1">
                          <a:effectLst/>
                        </a:rPr>
                        <a:t>leta 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tx2">
                        <a:lumMod val="40000"/>
                        <a:lumOff val="60000"/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b="1" noProof="1">
                          <a:effectLst/>
                        </a:rPr>
                        <a:t>Mu</a:t>
                      </a:r>
                      <a:r>
                        <a:rPr lang="it-IT" sz="1400" noProof="1">
                          <a:effectLst/>
                        </a:rPr>
                        <a:t>leta (173r)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noProof="1">
                          <a:effectLst/>
                        </a:rPr>
                        <a:t>Mneta(173r)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tx2">
                        <a:lumMod val="40000"/>
                        <a:lumOff val="60000"/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b="1" noProof="1">
                          <a:effectLst/>
                        </a:rPr>
                        <a:t>Av</a:t>
                      </a:r>
                      <a:r>
                        <a:rPr lang="it-IT" sz="1400" noProof="1">
                          <a:effectLst/>
                        </a:rPr>
                        <a:t>letta (16r)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tx2">
                        <a:lumMod val="40000"/>
                        <a:lumOff val="60000"/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709933"/>
                  </a:ext>
                </a:extLst>
              </a:tr>
              <a:tr h="32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noProof="1">
                          <a:effectLst/>
                        </a:rPr>
                        <a:t>Te</a:t>
                      </a:r>
                      <a:r>
                        <a:rPr lang="it-IT" sz="1400" b="1" noProof="1">
                          <a:effectLst/>
                        </a:rPr>
                        <a:t>mu</a:t>
                      </a:r>
                      <a:r>
                        <a:rPr lang="it-IT" sz="1400" noProof="1">
                          <a:effectLst/>
                        </a:rPr>
                        <a:t>l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tx2">
                        <a:lumMod val="40000"/>
                        <a:lumOff val="60000"/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noProof="1">
                          <a:effectLst/>
                        </a:rPr>
                        <a:t>Te</a:t>
                      </a:r>
                      <a:r>
                        <a:rPr lang="it-IT" sz="1400" b="1" noProof="1">
                          <a:effectLst/>
                        </a:rPr>
                        <a:t>mu</a:t>
                      </a:r>
                      <a:r>
                        <a:rPr lang="it-IT" sz="1400" noProof="1">
                          <a:effectLst/>
                        </a:rPr>
                        <a:t>lo (214r)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tx2">
                        <a:lumMod val="40000"/>
                        <a:lumOff val="60000"/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noProof="1">
                          <a:effectLst/>
                        </a:rPr>
                        <a:t>Te</a:t>
                      </a:r>
                      <a:r>
                        <a:rPr lang="it-IT" sz="1400" b="1" noProof="1">
                          <a:effectLst/>
                        </a:rPr>
                        <a:t>no</a:t>
                      </a:r>
                      <a:r>
                        <a:rPr lang="it-IT" sz="1400" noProof="1">
                          <a:effectLst/>
                        </a:rPr>
                        <a:t>lo (32r)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tx2">
                        <a:lumMod val="40000"/>
                        <a:lumOff val="60000"/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461820"/>
                  </a:ext>
                </a:extLst>
              </a:tr>
              <a:tr h="3419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noProof="1">
                          <a:effectLst/>
                        </a:rPr>
                        <a:t>G</a:t>
                      </a:r>
                      <a:r>
                        <a:rPr lang="it-IT" sz="1400" b="1" noProof="1">
                          <a:effectLst/>
                        </a:rPr>
                        <a:t>aui</a:t>
                      </a:r>
                      <a:r>
                        <a:rPr lang="it-IT" sz="1400" noProof="1">
                          <a:effectLst/>
                        </a:rPr>
                        <a:t>di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tx2">
                        <a:lumMod val="40000"/>
                        <a:lumOff val="60000"/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noProof="1">
                          <a:effectLst/>
                        </a:rPr>
                        <a:t>Gh</a:t>
                      </a:r>
                      <a:r>
                        <a:rPr lang="it-IT" sz="1400" b="1" noProof="1">
                          <a:effectLst/>
                        </a:rPr>
                        <a:t>aui</a:t>
                      </a:r>
                      <a:r>
                        <a:rPr lang="it-IT" sz="1400" noProof="1">
                          <a:effectLst/>
                        </a:rPr>
                        <a:t>di (220v)</a:t>
                      </a:r>
                    </a:p>
                  </a:txBody>
                  <a:tcPr marL="40481" marR="40481" marT="0" marB="0" anchor="ctr">
                    <a:solidFill>
                      <a:schemeClr val="tx2">
                        <a:lumMod val="40000"/>
                        <a:lumOff val="60000"/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noProof="1">
                          <a:effectLst/>
                        </a:rPr>
                        <a:t>Gh</a:t>
                      </a:r>
                      <a:r>
                        <a:rPr lang="it-IT" sz="1400" b="1" noProof="1">
                          <a:effectLst/>
                        </a:rPr>
                        <a:t>am</a:t>
                      </a:r>
                      <a:r>
                        <a:rPr lang="it-IT" sz="1400" noProof="1">
                          <a:effectLst/>
                        </a:rPr>
                        <a:t>di (34v)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tx2">
                        <a:lumMod val="40000"/>
                        <a:lumOff val="60000"/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705573"/>
                  </a:ext>
                </a:extLst>
              </a:tr>
              <a:tr h="3419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noProof="1">
                          <a:effectLst/>
                        </a:rPr>
                        <a:t>Mangu </a:t>
                      </a:r>
                      <a:r>
                        <a:rPr lang="it-IT" sz="1400" b="1" noProof="1">
                          <a:effectLst/>
                        </a:rPr>
                        <a:t>Can</a:t>
                      </a:r>
                      <a:endParaRPr lang="it-IT" sz="1400" b="1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tx2">
                        <a:lumMod val="40000"/>
                        <a:lumOff val="60000"/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noProof="1">
                          <a:effectLst/>
                        </a:rPr>
                        <a:t>Mangha</a:t>
                      </a:r>
                      <a:r>
                        <a:rPr lang="it-IT" sz="1400" b="1" noProof="1">
                          <a:effectLst/>
                        </a:rPr>
                        <a:t>chan</a:t>
                      </a:r>
                      <a:r>
                        <a:rPr lang="it-IT" sz="1400" noProof="1">
                          <a:effectLst/>
                        </a:rPr>
                        <a:t> (217v)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tx2">
                        <a:lumMod val="40000"/>
                        <a:lumOff val="60000"/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noProof="1">
                          <a:effectLst/>
                        </a:rPr>
                        <a:t>Mangha</a:t>
                      </a:r>
                      <a:r>
                        <a:rPr lang="it-IT" sz="1400" b="1" noProof="1">
                          <a:effectLst/>
                        </a:rPr>
                        <a:t>than</a:t>
                      </a:r>
                      <a:r>
                        <a:rPr lang="it-IT" sz="1400" noProof="1">
                          <a:effectLst/>
                        </a:rPr>
                        <a:t> (33r)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tx2">
                        <a:lumMod val="40000"/>
                        <a:lumOff val="60000"/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734848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48C95853-DBCB-054D-BE05-A5FDB3C15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367109"/>
              </p:ext>
            </p:extLst>
          </p:nvPr>
        </p:nvGraphicFramePr>
        <p:xfrm>
          <a:off x="2740786" y="5020640"/>
          <a:ext cx="6951712" cy="102292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1927649059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1093126259"/>
                    </a:ext>
                  </a:extLst>
                </a:gridCol>
                <a:gridCol w="2271712">
                  <a:extLst>
                    <a:ext uri="{9D8B030D-6E8A-4147-A177-3AD203B41FA5}">
                      <a16:colId xmlns:a16="http://schemas.microsoft.com/office/drawing/2014/main" val="3499054798"/>
                    </a:ext>
                  </a:extLst>
                </a:gridCol>
              </a:tblGrid>
              <a:tr h="303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b="1" noProof="1">
                          <a:effectLst/>
                        </a:rPr>
                        <a:t>Guglielmo</a:t>
                      </a:r>
                      <a:r>
                        <a:rPr lang="it-IT" sz="1400" noProof="1">
                          <a:effectLst/>
                        </a:rPr>
                        <a:t> da Tripoli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accent2">
                        <a:lumMod val="40000"/>
                        <a:lumOff val="60000"/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b="1" noProof="1">
                          <a:effectLst/>
                        </a:rPr>
                        <a:t>Wilhalm</a:t>
                      </a:r>
                      <a:r>
                        <a:rPr lang="it-IT" sz="1400" noProof="1">
                          <a:effectLst/>
                        </a:rPr>
                        <a:t> von Tripoli (146r)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accent2">
                        <a:lumMod val="40000"/>
                        <a:lumOff val="60000"/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b="1" noProof="1">
                          <a:effectLst/>
                        </a:rPr>
                        <a:t>Quigliclino</a:t>
                      </a:r>
                      <a:r>
                        <a:rPr lang="it-IT" sz="1400" noProof="1">
                          <a:effectLst/>
                        </a:rPr>
                        <a:t> von Tripoli (5r)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accent2">
                        <a:lumMod val="40000"/>
                        <a:lumOff val="60000"/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737125"/>
                  </a:ext>
                </a:extLst>
              </a:tr>
              <a:tr h="4261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noProof="1">
                          <a:effectLst/>
                        </a:rPr>
                        <a:t>Ch</a:t>
                      </a:r>
                      <a:r>
                        <a:rPr lang="it-IT" sz="1400" b="1" noProof="1">
                          <a:effectLst/>
                        </a:rPr>
                        <a:t>in</a:t>
                      </a:r>
                      <a:r>
                        <a:rPr lang="it-IT" sz="1400" noProof="1">
                          <a:effectLst/>
                        </a:rPr>
                        <a:t>giu</a:t>
                      </a:r>
                      <a:r>
                        <a:rPr lang="it-IT" sz="1400" b="1" noProof="1">
                          <a:effectLst/>
                        </a:rPr>
                        <a:t>talas</a:t>
                      </a:r>
                      <a:endParaRPr lang="it-IT" sz="1400" b="1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accent2">
                        <a:lumMod val="40000"/>
                        <a:lumOff val="60000"/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noProof="1">
                          <a:effectLst/>
                        </a:rPr>
                        <a:t>Ch</a:t>
                      </a:r>
                      <a:r>
                        <a:rPr lang="it-IT" sz="1400" b="1" noProof="1">
                          <a:effectLst/>
                        </a:rPr>
                        <a:t>iun</a:t>
                      </a:r>
                      <a:r>
                        <a:rPr lang="it-IT" sz="1400" noProof="1">
                          <a:effectLst/>
                        </a:rPr>
                        <a:t>gia</a:t>
                      </a:r>
                      <a:r>
                        <a:rPr lang="it-IT" sz="1400" b="1" noProof="1">
                          <a:effectLst/>
                        </a:rPr>
                        <a:t>taſal </a:t>
                      </a:r>
                      <a:r>
                        <a:rPr lang="it-IT" sz="1400" noProof="1">
                          <a:effectLst/>
                        </a:rPr>
                        <a:t>(186r)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noProof="1">
                          <a:effectLst/>
                        </a:rPr>
                        <a:t>Ch</a:t>
                      </a:r>
                      <a:r>
                        <a:rPr lang="it-IT" sz="1400" b="1" noProof="1">
                          <a:effectLst/>
                        </a:rPr>
                        <a:t>iun</a:t>
                      </a:r>
                      <a:r>
                        <a:rPr lang="it-IT" sz="1400" noProof="1">
                          <a:effectLst/>
                        </a:rPr>
                        <a:t>gataſal (187v)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accent2">
                        <a:lumMod val="40000"/>
                        <a:lumOff val="60000"/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noProof="1">
                          <a:effectLst/>
                        </a:rPr>
                        <a:t>Ch</a:t>
                      </a:r>
                      <a:r>
                        <a:rPr lang="it-IT" sz="1400" b="1" noProof="1">
                          <a:effectLst/>
                        </a:rPr>
                        <a:t>inu</a:t>
                      </a:r>
                      <a:r>
                        <a:rPr lang="it-IT" sz="1400" noProof="1">
                          <a:effectLst/>
                        </a:rPr>
                        <a:t>gia</a:t>
                      </a:r>
                      <a:r>
                        <a:rPr lang="it-IT" sz="1400" b="1" noProof="1">
                          <a:effectLst/>
                        </a:rPr>
                        <a:t>taſal </a:t>
                      </a:r>
                      <a:r>
                        <a:rPr lang="it-IT" sz="1400" noProof="1">
                          <a:effectLst/>
                        </a:rPr>
                        <a:t>(21r)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accent2">
                        <a:lumMod val="40000"/>
                        <a:lumOff val="60000"/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073353"/>
                  </a:ext>
                </a:extLst>
              </a:tr>
              <a:tr h="2926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b="1" noProof="1">
                          <a:effectLst/>
                        </a:rPr>
                        <a:t>N</a:t>
                      </a:r>
                      <a:r>
                        <a:rPr lang="it-IT" sz="1400" noProof="1">
                          <a:effectLst/>
                        </a:rPr>
                        <a:t>atigai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accent2">
                        <a:lumMod val="40000"/>
                        <a:lumOff val="60000"/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b="1" noProof="1">
                          <a:effectLst/>
                        </a:rPr>
                        <a:t>Fl</a:t>
                      </a:r>
                      <a:r>
                        <a:rPr lang="it-IT" sz="1400" noProof="1">
                          <a:effectLst/>
                        </a:rPr>
                        <a:t>atighay (191v)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accent2">
                        <a:lumMod val="40000"/>
                        <a:lumOff val="60000"/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b="1" noProof="1">
                          <a:effectLst/>
                        </a:rPr>
                        <a:t>P</a:t>
                      </a:r>
                      <a:r>
                        <a:rPr lang="it-IT" sz="1400" noProof="1">
                          <a:effectLst/>
                        </a:rPr>
                        <a:t>atighay (23r)</a:t>
                      </a:r>
                      <a:endParaRPr lang="it-IT" sz="1400" noProof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81" marR="40481" marT="0" marB="0" anchor="ctr">
                    <a:solidFill>
                      <a:schemeClr val="accent2">
                        <a:lumMod val="40000"/>
                        <a:lumOff val="60000"/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741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802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E662A-FDE8-ED47-BE64-8677E168F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riddle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10029D-6A40-2E4F-A2F9-A2D5BDD7E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</a:t>
            </a:r>
            <a:r>
              <a:rPr lang="en-GB" dirty="0" err="1"/>
              <a:t>cgm</a:t>
            </a:r>
            <a:r>
              <a:rPr lang="en-GB" dirty="0"/>
              <a:t> 696 (and in </a:t>
            </a:r>
            <a:r>
              <a:rPr lang="en-GB" dirty="0" err="1"/>
              <a:t>cgm</a:t>
            </a:r>
            <a:r>
              <a:rPr lang="en-GB" dirty="0"/>
              <a:t> 252, but this is irrelevant for now) one finds the name </a:t>
            </a:r>
            <a:r>
              <a:rPr lang="en-GB" dirty="0" err="1"/>
              <a:t>Wilhalm</a:t>
            </a:r>
            <a:r>
              <a:rPr lang="en-GB" dirty="0"/>
              <a:t> von Tripoli. In the </a:t>
            </a:r>
            <a:r>
              <a:rPr lang="en-GB" i="1" dirty="0"/>
              <a:t>incunabulum</a:t>
            </a:r>
            <a:r>
              <a:rPr lang="en-GB" dirty="0"/>
              <a:t> the same person is called </a:t>
            </a:r>
            <a:r>
              <a:rPr lang="en-GB" dirty="0" err="1"/>
              <a:t>Quigliclino</a:t>
            </a:r>
            <a:r>
              <a:rPr lang="en-GB" dirty="0"/>
              <a:t> von Tripoli – </a:t>
            </a:r>
            <a:r>
              <a:rPr lang="en-GB" dirty="0" err="1"/>
              <a:t>Quigliclino</a:t>
            </a:r>
            <a:r>
              <a:rPr lang="en-GB" dirty="0"/>
              <a:t> being a non existing name. What was the reading in the antecedent?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800" dirty="0">
                <a:latin typeface="Lucida Handwriting" panose="03010101010101010101" pitchFamily="66" charset="77"/>
              </a:rPr>
              <a:t>				G u  </a:t>
            </a:r>
            <a:r>
              <a:rPr lang="en-GB" sz="2800" dirty="0" err="1">
                <a:latin typeface="Lucida Handwriting" panose="03010101010101010101" pitchFamily="66" charset="77"/>
              </a:rPr>
              <a:t>gli</a:t>
            </a:r>
            <a:r>
              <a:rPr lang="en-GB" sz="2800" dirty="0">
                <a:latin typeface="Lucida Handwriting" panose="03010101010101010101" pitchFamily="66" charset="77"/>
              </a:rPr>
              <a:t> e l m o</a:t>
            </a:r>
          </a:p>
          <a:p>
            <a:pPr marL="0" indent="0">
              <a:buNone/>
            </a:pPr>
            <a:r>
              <a:rPr lang="en-GB" sz="2800" dirty="0">
                <a:latin typeface="Lucida Handwriting" panose="03010101010101010101" pitchFamily="66" charset="77"/>
              </a:rPr>
              <a:t>				Q </a:t>
            </a:r>
            <a:r>
              <a:rPr lang="en-GB" sz="2800" dirty="0" err="1">
                <a:latin typeface="Lucida Handwriting" panose="03010101010101010101" pitchFamily="66" charset="77"/>
              </a:rPr>
              <a:t>ui</a:t>
            </a:r>
            <a:r>
              <a:rPr lang="en-GB" sz="2800" dirty="0">
                <a:latin typeface="Lucida Handwriting" panose="03010101010101010101" pitchFamily="66" charset="77"/>
              </a:rPr>
              <a:t> </a:t>
            </a:r>
            <a:r>
              <a:rPr lang="en-GB" sz="2800" dirty="0" err="1">
                <a:latin typeface="Lucida Handwriting" panose="03010101010101010101" pitchFamily="66" charset="77"/>
              </a:rPr>
              <a:t>gli</a:t>
            </a:r>
            <a:r>
              <a:rPr lang="en-GB" sz="2800" dirty="0">
                <a:latin typeface="Lucida Handwriting" panose="03010101010101010101" pitchFamily="66" charset="77"/>
              </a:rPr>
              <a:t> c l in o	</a:t>
            </a:r>
            <a:endParaRPr lang="de-DE" sz="2800" dirty="0">
              <a:latin typeface="Lucida Handwriting" panose="03010101010101010101" pitchFamily="66" charset="77"/>
            </a:endParaRPr>
          </a:p>
          <a:p>
            <a:pPr marL="0" indent="0">
              <a:buNone/>
            </a:pPr>
            <a:r>
              <a:rPr lang="en-GB" sz="2800" dirty="0">
                <a:latin typeface="Lucida Handwriting" panose="03010101010101010101" pitchFamily="66" charset="77"/>
              </a:rPr>
              <a:t>				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923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1CA85C-26C9-6340-BE96-4116EF54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Zooming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i="1" dirty="0" err="1"/>
              <a:t>stemma</a:t>
            </a:r>
            <a:endParaRPr lang="de-DE" dirty="0"/>
          </a:p>
        </p:txBody>
      </p:sp>
      <p:pic>
        <p:nvPicPr>
          <p:cNvPr id="7" name="Inhaltsplatzhalter 6" descr="Ein Bild, das Text, Karte enthält.&#10;&#10;&#10;&#10;Automatisch generierte Beschreibung">
            <a:extLst>
              <a:ext uri="{FF2B5EF4-FFF2-40B4-BE49-F238E27FC236}">
                <a16:creationId xmlns:a16="http://schemas.microsoft.com/office/drawing/2014/main" id="{E66E22C7-3415-9040-94C9-80D5FBFC2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58506" y="2133600"/>
            <a:ext cx="7576813" cy="3778250"/>
          </a:xfrm>
        </p:spPr>
      </p:pic>
      <p:pic>
        <p:nvPicPr>
          <p:cNvPr id="9" name="Grafik 8" descr="Ein Bild, das Text, Karte enthält.&#10;&#10;&#10;&#10;Automatisch generierte Beschreibung">
            <a:extLst>
              <a:ext uri="{FF2B5EF4-FFF2-40B4-BE49-F238E27FC236}">
                <a16:creationId xmlns:a16="http://schemas.microsoft.com/office/drawing/2014/main" id="{A4F4C658-EE1E-EB4D-A207-7703209C3B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7045" y="4261952"/>
            <a:ext cx="3923270" cy="155808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8AFE43B-D460-F44A-BED8-C8781A3A8E71}"/>
              </a:ext>
            </a:extLst>
          </p:cNvPr>
          <p:cNvSpPr/>
          <p:nvPr/>
        </p:nvSpPr>
        <p:spPr>
          <a:xfrm>
            <a:off x="6764547" y="4133088"/>
            <a:ext cx="3775768" cy="210080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488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C5C6D2-CC57-574E-A76C-8FD6740AB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Named</a:t>
            </a:r>
            <a:r>
              <a:rPr lang="de-DE" dirty="0"/>
              <a:t> </a:t>
            </a:r>
            <a:r>
              <a:rPr lang="de-DE" dirty="0" err="1"/>
              <a:t>entities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encoding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69E2BF-7F81-5648-8197-E214F9DEC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noProof="1"/>
              <a:t>Encoding cgm 696:</a:t>
            </a:r>
          </a:p>
          <a:p>
            <a:pPr marL="0" indent="0">
              <a:buNone/>
            </a:pPr>
            <a: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&lt;placeName</a:t>
            </a:r>
            <a:r>
              <a:rPr lang="it-IT" noProof="1">
                <a:solidFill>
                  <a:srgbClr val="F99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ref</a:t>
            </a:r>
            <a:r>
              <a:rPr lang="it-IT" noProof="1">
                <a:solidFill>
                  <a:srgbClr val="FF94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noProof="1">
                <a:solidFill>
                  <a:srgbClr val="AB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"#gauidi" </a:t>
            </a:r>
            <a:r>
              <a:rPr lang="it-IT" noProof="1">
                <a:solidFill>
                  <a:srgbClr val="F99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</a:t>
            </a:r>
            <a:r>
              <a:rPr lang="it-IT" noProof="1">
                <a:solidFill>
                  <a:srgbClr val="FF94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noProof="1">
                <a:solidFill>
                  <a:srgbClr val="AB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"#cgm696"</a:t>
            </a:r>
            <a: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it-IT" noProof="1">
                <a:latin typeface="Courier New" panose="02070309020205020404" pitchFamily="49" charset="0"/>
                <a:cs typeface="Courier New" panose="02070309020205020404" pitchFamily="49" charset="0"/>
              </a:rPr>
              <a:t>Ghauidi</a:t>
            </a:r>
            <a: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&lt;/placeName&gt;</a:t>
            </a:r>
            <a:b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it-IT" noProof="1">
              <a:solidFill>
                <a:srgbClr val="021DA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noProof="1"/>
              <a:t>Encoding the incunabulum:</a:t>
            </a:r>
            <a:endParaRPr lang="it-IT" noProof="1">
              <a:solidFill>
                <a:srgbClr val="021DA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&lt;placeName</a:t>
            </a:r>
            <a:r>
              <a:rPr lang="it-IT" noProof="1">
                <a:solidFill>
                  <a:srgbClr val="F99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ref</a:t>
            </a:r>
            <a:r>
              <a:rPr lang="it-IT" noProof="1">
                <a:solidFill>
                  <a:srgbClr val="FF94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noProof="1">
                <a:solidFill>
                  <a:srgbClr val="AB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"#gauidi" </a:t>
            </a:r>
            <a:r>
              <a:rPr lang="it-IT" noProof="1">
                <a:solidFill>
                  <a:srgbClr val="F99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</a:t>
            </a:r>
            <a:r>
              <a:rPr lang="it-IT" noProof="1">
                <a:solidFill>
                  <a:srgbClr val="FF94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noProof="1">
                <a:solidFill>
                  <a:srgbClr val="AB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"#inc1477"</a:t>
            </a:r>
            <a: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it-IT" noProof="1">
                <a:latin typeface="Courier New" panose="02070309020205020404" pitchFamily="49" charset="0"/>
                <a:cs typeface="Courier New" panose="02070309020205020404" pitchFamily="49" charset="0"/>
              </a:rPr>
              <a:t>Ghamdi</a:t>
            </a:r>
            <a: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&lt;/placeName&gt;</a:t>
            </a:r>
            <a:b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it-IT" noProof="1">
              <a:solidFill>
                <a:srgbClr val="021DA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Separate </a:t>
            </a:r>
            <a:r>
              <a:rPr lang="de-DE" dirty="0" err="1"/>
              <a:t>file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&lt;listPlace&gt;</a:t>
            </a:r>
            <a:b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&lt;place</a:t>
            </a:r>
            <a:r>
              <a:rPr lang="it-IT" noProof="1">
                <a:solidFill>
                  <a:srgbClr val="F99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</a:t>
            </a:r>
            <a:r>
              <a:rPr lang="it-IT" noProof="1">
                <a:solidFill>
                  <a:srgbClr val="FF94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noProof="1">
                <a:solidFill>
                  <a:srgbClr val="AB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"gauidi"</a:t>
            </a:r>
            <a: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&lt;placeName&gt;</a:t>
            </a:r>
            <a:r>
              <a:rPr lang="it-IT" noProof="1">
                <a:latin typeface="Courier New" panose="02070309020205020404" pitchFamily="49" charset="0"/>
                <a:cs typeface="Courier New" panose="02070309020205020404" pitchFamily="49" charset="0"/>
              </a:rPr>
              <a:t>Gauidi</a:t>
            </a:r>
            <a: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&lt;/placeName&gt;</a:t>
            </a:r>
            <a:b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&lt;note&gt;</a:t>
            </a:r>
            <a:r>
              <a:rPr lang="it-IT" noProof="1">
                <a:latin typeface="Courier New" panose="02070309020205020404" pitchFamily="49" charset="0"/>
                <a:cs typeface="Courier New" panose="02070309020205020404" pitchFamily="49" charset="0"/>
              </a:rPr>
              <a:t>Comment here</a:t>
            </a:r>
            <a: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&lt;/note&gt;</a:t>
            </a:r>
            <a:b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&lt;location&gt;</a:t>
            </a:r>
            <a:b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&lt;geo&gt;</a:t>
            </a:r>
            <a:r>
              <a:rPr lang="it-IT" noProof="1">
                <a:latin typeface="Courier New" panose="02070309020205020404" pitchFamily="49" charset="0"/>
                <a:cs typeface="Courier New" panose="02070309020205020404" pitchFamily="49" charset="0"/>
              </a:rPr>
              <a:t>Coordinates</a:t>
            </a:r>
            <a: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&lt;/geo&gt;</a:t>
            </a:r>
            <a:b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&lt;/location&gt;</a:t>
            </a:r>
            <a:b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&lt;/place&gt;</a:t>
            </a:r>
            <a:b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noProof="1">
                <a:solidFill>
                  <a:srgbClr val="021D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&lt;/listPlace&gt;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1E05BBF-B0C3-8F4F-8CA2-6F540F0FCD66}"/>
              </a:ext>
            </a:extLst>
          </p:cNvPr>
          <p:cNvSpPr txBox="1"/>
          <p:nvPr/>
        </p:nvSpPr>
        <p:spPr>
          <a:xfrm>
            <a:off x="14519189" y="26814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8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77D8C-F638-B343-9D88-F5DB217F7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de-DE" dirty="0" err="1"/>
              <a:t>Visualising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</a:t>
            </a:r>
            <a:br>
              <a:rPr lang="de-DE" dirty="0"/>
            </a:br>
            <a:r>
              <a:rPr lang="de-DE" sz="2400" dirty="0" err="1"/>
              <a:t>With</a:t>
            </a:r>
            <a:r>
              <a:rPr lang="de-DE" sz="2400" dirty="0"/>
              <a:t> Marcel </a:t>
            </a:r>
            <a:r>
              <a:rPr lang="de-DE" sz="2400" dirty="0" err="1"/>
              <a:t>Schaeben</a:t>
            </a:r>
            <a:r>
              <a:rPr lang="de-DE" sz="2400" dirty="0"/>
              <a:t> (</a:t>
            </a:r>
            <a:r>
              <a:rPr lang="de-DE" sz="2400" dirty="0" err="1"/>
              <a:t>CCeH</a:t>
            </a:r>
            <a:r>
              <a:rPr lang="de-DE" sz="24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F6D107-2E4B-5A49-99E0-AC10F40AB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de-DE" dirty="0" err="1"/>
              <a:t>Localisation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on different </a:t>
            </a:r>
            <a:r>
              <a:rPr lang="de-DE" dirty="0" err="1"/>
              <a:t>maps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 modern </a:t>
            </a:r>
            <a:r>
              <a:rPr lang="de-DE" dirty="0" err="1"/>
              <a:t>map</a:t>
            </a:r>
            <a:endParaRPr lang="de-DE" dirty="0"/>
          </a:p>
          <a:p>
            <a:pPr lvl="1"/>
            <a:r>
              <a:rPr lang="de-DE" dirty="0" err="1"/>
              <a:t>Fra</a:t>
            </a:r>
            <a:r>
              <a:rPr lang="de-DE" dirty="0"/>
              <a:t> </a:t>
            </a:r>
            <a:r>
              <a:rPr lang="de-DE" dirty="0" err="1"/>
              <a:t>Mauro‘s</a:t>
            </a:r>
            <a:r>
              <a:rPr lang="de-DE" dirty="0"/>
              <a:t> </a:t>
            </a:r>
            <a:r>
              <a:rPr lang="de-DE" dirty="0" err="1"/>
              <a:t>Mappamundi</a:t>
            </a:r>
            <a:r>
              <a:rPr lang="de-DE" dirty="0"/>
              <a:t> (</a:t>
            </a:r>
            <a:r>
              <a:rPr lang="de-DE" dirty="0" err="1"/>
              <a:t>Venice</a:t>
            </a:r>
            <a:r>
              <a:rPr lang="de-DE" dirty="0"/>
              <a:t>, 1459)</a:t>
            </a:r>
          </a:p>
          <a:p>
            <a:pPr lvl="1"/>
            <a:r>
              <a:rPr lang="de-DE" dirty="0" err="1"/>
              <a:t>Walsperger‘s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(Konstanz, 1448)</a:t>
            </a:r>
            <a:br>
              <a:rPr lang="de-DE" dirty="0"/>
            </a:br>
            <a:endParaRPr lang="de-DE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3370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77D8C-F638-B343-9D88-F5DB217F7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de-DE" dirty="0" err="1"/>
              <a:t>Visualising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</a:t>
            </a:r>
            <a:br>
              <a:rPr lang="de-DE" dirty="0"/>
            </a:br>
            <a:r>
              <a:rPr lang="de-DE" sz="2400" dirty="0" err="1"/>
              <a:t>With</a:t>
            </a:r>
            <a:r>
              <a:rPr lang="de-DE" sz="2400" dirty="0"/>
              <a:t> Marcel </a:t>
            </a:r>
            <a:r>
              <a:rPr lang="de-DE" sz="2400" dirty="0" err="1"/>
              <a:t>Schaeben</a:t>
            </a:r>
            <a:r>
              <a:rPr lang="de-DE" sz="2400" dirty="0"/>
              <a:t> (</a:t>
            </a:r>
            <a:r>
              <a:rPr lang="de-DE" sz="2400" dirty="0" err="1"/>
              <a:t>CCeH</a:t>
            </a:r>
            <a:r>
              <a:rPr lang="de-DE" sz="24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F6D107-2E4B-5A49-99E0-AC10F40AB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de-DE" dirty="0" err="1"/>
              <a:t>Localisation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on different </a:t>
            </a:r>
            <a:r>
              <a:rPr lang="de-DE" dirty="0" err="1"/>
              <a:t>maps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 modern </a:t>
            </a:r>
            <a:r>
              <a:rPr lang="de-DE" dirty="0" err="1"/>
              <a:t>map</a:t>
            </a:r>
            <a:endParaRPr lang="de-DE" dirty="0"/>
          </a:p>
          <a:p>
            <a:pPr lvl="1"/>
            <a:r>
              <a:rPr lang="de-DE" dirty="0" err="1"/>
              <a:t>Fra</a:t>
            </a:r>
            <a:r>
              <a:rPr lang="de-DE" dirty="0"/>
              <a:t> </a:t>
            </a:r>
            <a:r>
              <a:rPr lang="de-DE" dirty="0" err="1"/>
              <a:t>Mauro‘s</a:t>
            </a:r>
            <a:r>
              <a:rPr lang="de-DE" dirty="0"/>
              <a:t> </a:t>
            </a:r>
            <a:r>
              <a:rPr lang="de-DE" dirty="0" err="1"/>
              <a:t>Mappamundi</a:t>
            </a:r>
            <a:r>
              <a:rPr lang="de-DE" dirty="0"/>
              <a:t> (</a:t>
            </a:r>
            <a:r>
              <a:rPr lang="de-DE" dirty="0" err="1"/>
              <a:t>Venice</a:t>
            </a:r>
            <a:r>
              <a:rPr lang="de-DE" dirty="0"/>
              <a:t>, 1459)</a:t>
            </a:r>
          </a:p>
          <a:p>
            <a:pPr lvl="1"/>
            <a:r>
              <a:rPr lang="de-DE" dirty="0" err="1"/>
              <a:t>Walsperger‘s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(Konstanz, 1448)</a:t>
            </a:r>
            <a:br>
              <a:rPr lang="de-DE" dirty="0"/>
            </a:br>
            <a:endParaRPr lang="de-DE" dirty="0">
              <a:highlight>
                <a:srgbClr val="FFFF00"/>
              </a:highlight>
            </a:endParaRPr>
          </a:p>
        </p:txBody>
      </p:sp>
      <p:pic>
        <p:nvPicPr>
          <p:cNvPr id="4" name="Grafik 3" descr="Ein Bild, das Text, Karte enthält.&#10;&#10;&#10;&#10;Automatisch generierte Beschreibung">
            <a:extLst>
              <a:ext uri="{FF2B5EF4-FFF2-40B4-BE49-F238E27FC236}">
                <a16:creationId xmlns:a16="http://schemas.microsoft.com/office/drawing/2014/main" id="{1AD50543-8054-A84B-BBF5-9C1117892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219456"/>
            <a:ext cx="6772370" cy="61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7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77D8C-F638-B343-9D88-F5DB217F7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de-DE" dirty="0" err="1"/>
              <a:t>Visualising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</a:t>
            </a:r>
            <a:br>
              <a:rPr lang="de-DE" dirty="0"/>
            </a:br>
            <a:r>
              <a:rPr lang="de-DE" sz="2400" dirty="0" err="1"/>
              <a:t>With</a:t>
            </a:r>
            <a:r>
              <a:rPr lang="de-DE" sz="2400" dirty="0"/>
              <a:t> Marcel </a:t>
            </a:r>
            <a:r>
              <a:rPr lang="de-DE" sz="2400" dirty="0" err="1"/>
              <a:t>Schaeben</a:t>
            </a:r>
            <a:r>
              <a:rPr lang="de-DE" sz="2400" dirty="0"/>
              <a:t> (</a:t>
            </a:r>
            <a:r>
              <a:rPr lang="de-DE" sz="2400" dirty="0" err="1"/>
              <a:t>CCeH</a:t>
            </a:r>
            <a:r>
              <a:rPr lang="de-DE" sz="24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F6D107-2E4B-5A49-99E0-AC10F40AB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de-DE" dirty="0" err="1"/>
              <a:t>Localisation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on different </a:t>
            </a:r>
            <a:r>
              <a:rPr lang="de-DE" dirty="0" err="1"/>
              <a:t>maps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 modern </a:t>
            </a:r>
            <a:r>
              <a:rPr lang="de-DE" dirty="0" err="1"/>
              <a:t>map</a:t>
            </a:r>
            <a:endParaRPr lang="de-DE" dirty="0"/>
          </a:p>
          <a:p>
            <a:pPr lvl="1"/>
            <a:r>
              <a:rPr lang="de-DE" dirty="0" err="1"/>
              <a:t>Fra</a:t>
            </a:r>
            <a:r>
              <a:rPr lang="de-DE" dirty="0"/>
              <a:t> </a:t>
            </a:r>
            <a:r>
              <a:rPr lang="de-DE" dirty="0" err="1"/>
              <a:t>Mauro‘s</a:t>
            </a:r>
            <a:r>
              <a:rPr lang="de-DE" dirty="0"/>
              <a:t> </a:t>
            </a:r>
            <a:r>
              <a:rPr lang="de-DE" dirty="0" err="1"/>
              <a:t>Mappamundi</a:t>
            </a:r>
            <a:r>
              <a:rPr lang="de-DE" dirty="0"/>
              <a:t> (</a:t>
            </a:r>
            <a:r>
              <a:rPr lang="de-DE" dirty="0" err="1"/>
              <a:t>Venice</a:t>
            </a:r>
            <a:r>
              <a:rPr lang="de-DE" dirty="0"/>
              <a:t>, 1459)</a:t>
            </a:r>
          </a:p>
          <a:p>
            <a:pPr lvl="1"/>
            <a:r>
              <a:rPr lang="de-DE" dirty="0" err="1"/>
              <a:t>Walsperger‘s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(Konstanz, 1448)</a:t>
            </a:r>
            <a:br>
              <a:rPr lang="de-DE" dirty="0"/>
            </a:br>
            <a:endParaRPr lang="de-DE" dirty="0">
              <a:highlight>
                <a:srgbClr val="FFFF00"/>
              </a:highlight>
            </a:endParaRPr>
          </a:p>
          <a:p>
            <a:r>
              <a:rPr lang="de-DE" dirty="0"/>
              <a:t>Mapping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to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visualise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knowledge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and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uncertainty</a:t>
            </a:r>
            <a:br>
              <a:rPr lang="de-DE" dirty="0">
                <a:sym typeface="Wingdings" pitchFamily="2" charset="2"/>
              </a:rPr>
            </a:br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All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more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interesting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if</a:t>
            </a:r>
            <a:r>
              <a:rPr lang="de-DE" dirty="0">
                <a:sym typeface="Wingdings" pitchFamily="2" charset="2"/>
              </a:rPr>
              <a:t> (</a:t>
            </a:r>
            <a:r>
              <a:rPr lang="de-DE" dirty="0" err="1">
                <a:sym typeface="Wingdings" pitchFamily="2" charset="2"/>
              </a:rPr>
              <a:t>or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rather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when</a:t>
            </a:r>
            <a:r>
              <a:rPr lang="de-DE" dirty="0">
                <a:sym typeface="Wingdings" pitchFamily="2" charset="2"/>
              </a:rPr>
              <a:t>)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other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redactions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Devisement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dou</a:t>
            </a:r>
            <a:r>
              <a:rPr lang="de-DE" i="1" dirty="0">
                <a:sym typeface="Wingdings" pitchFamily="2" charset="2"/>
              </a:rPr>
              <a:t> Monde </a:t>
            </a:r>
            <a:r>
              <a:rPr lang="de-DE" dirty="0" err="1">
                <a:sym typeface="Wingdings" pitchFamily="2" charset="2"/>
              </a:rPr>
              <a:t>are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included</a:t>
            </a:r>
            <a:r>
              <a:rPr lang="de-DE" dirty="0">
                <a:sym typeface="Wingdings" pitchFamily="2" charset="2"/>
              </a:rPr>
              <a:t>…</a:t>
            </a:r>
            <a:br>
              <a:rPr lang="de-DE" dirty="0">
                <a:highlight>
                  <a:srgbClr val="FFFF00"/>
                </a:highlight>
                <a:sym typeface="Wingdings" pitchFamily="2" charset="2"/>
              </a:rPr>
            </a:br>
            <a:endParaRPr lang="de-DE" dirty="0">
              <a:highlight>
                <a:srgbClr val="FFFF00"/>
              </a:highlight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547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77D8C-F638-B343-9D88-F5DB217F7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de-DE" dirty="0" err="1"/>
              <a:t>Visualising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</a:t>
            </a:r>
            <a:br>
              <a:rPr lang="de-DE" dirty="0"/>
            </a:br>
            <a:r>
              <a:rPr lang="de-DE" sz="2400" dirty="0" err="1"/>
              <a:t>With</a:t>
            </a:r>
            <a:r>
              <a:rPr lang="de-DE" sz="2400" dirty="0"/>
              <a:t> Marcel </a:t>
            </a:r>
            <a:r>
              <a:rPr lang="de-DE" sz="2400" dirty="0" err="1"/>
              <a:t>Schaeben</a:t>
            </a:r>
            <a:r>
              <a:rPr lang="de-DE" sz="2400" dirty="0"/>
              <a:t> (</a:t>
            </a:r>
            <a:r>
              <a:rPr lang="de-DE" sz="2400" dirty="0" err="1"/>
              <a:t>CCeH</a:t>
            </a:r>
            <a:r>
              <a:rPr lang="de-DE" sz="24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F6D107-2E4B-5A49-99E0-AC10F40AB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/>
          </a:bodyPr>
          <a:lstStyle/>
          <a:p>
            <a:r>
              <a:rPr lang="de-DE" dirty="0" err="1"/>
              <a:t>Localisation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on different </a:t>
            </a:r>
            <a:r>
              <a:rPr lang="de-DE" dirty="0" err="1"/>
              <a:t>maps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 modern </a:t>
            </a:r>
            <a:r>
              <a:rPr lang="de-DE" dirty="0" err="1"/>
              <a:t>map</a:t>
            </a:r>
            <a:endParaRPr lang="de-DE" dirty="0"/>
          </a:p>
          <a:p>
            <a:pPr lvl="1"/>
            <a:r>
              <a:rPr lang="de-DE" dirty="0" err="1"/>
              <a:t>Fra</a:t>
            </a:r>
            <a:r>
              <a:rPr lang="de-DE" dirty="0"/>
              <a:t> </a:t>
            </a:r>
            <a:r>
              <a:rPr lang="de-DE" dirty="0" err="1"/>
              <a:t>Mauro‘s</a:t>
            </a:r>
            <a:r>
              <a:rPr lang="de-DE" dirty="0"/>
              <a:t> </a:t>
            </a:r>
            <a:r>
              <a:rPr lang="de-DE" dirty="0" err="1"/>
              <a:t>Mappamundi</a:t>
            </a:r>
            <a:r>
              <a:rPr lang="de-DE" dirty="0"/>
              <a:t> (</a:t>
            </a:r>
            <a:r>
              <a:rPr lang="de-DE" dirty="0" err="1"/>
              <a:t>Venice</a:t>
            </a:r>
            <a:r>
              <a:rPr lang="de-DE" dirty="0"/>
              <a:t>, 1459)</a:t>
            </a:r>
          </a:p>
          <a:p>
            <a:pPr lvl="1"/>
            <a:r>
              <a:rPr lang="de-DE" dirty="0" err="1"/>
              <a:t>Walsperger‘s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(Konstanz, 1448)</a:t>
            </a:r>
            <a:br>
              <a:rPr lang="de-DE" dirty="0"/>
            </a:br>
            <a:endParaRPr lang="de-DE" dirty="0">
              <a:highlight>
                <a:srgbClr val="FFFF00"/>
              </a:highlight>
            </a:endParaRPr>
          </a:p>
          <a:p>
            <a:r>
              <a:rPr lang="de-DE" dirty="0"/>
              <a:t>Mapping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to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visualise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knowledge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and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uncertainty</a:t>
            </a:r>
            <a:br>
              <a:rPr lang="de-DE" dirty="0">
                <a:sym typeface="Wingdings" pitchFamily="2" charset="2"/>
              </a:rPr>
            </a:br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All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more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interesting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other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redactions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br>
              <a:rPr lang="de-DE" dirty="0">
                <a:sym typeface="Wingdings" pitchFamily="2" charset="2"/>
              </a:rPr>
            </a:br>
            <a:r>
              <a:rPr lang="de-DE" i="1" dirty="0" err="1">
                <a:sym typeface="Wingdings" pitchFamily="2" charset="2"/>
              </a:rPr>
              <a:t>Devisement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dou</a:t>
            </a:r>
            <a:r>
              <a:rPr lang="de-DE" i="1" dirty="0">
                <a:sym typeface="Wingdings" pitchFamily="2" charset="2"/>
              </a:rPr>
              <a:t> Monde </a:t>
            </a:r>
            <a:r>
              <a:rPr lang="de-DE" dirty="0" err="1">
                <a:sym typeface="Wingdings" pitchFamily="2" charset="2"/>
              </a:rPr>
              <a:t>are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included</a:t>
            </a:r>
            <a:r>
              <a:rPr lang="de-DE" dirty="0">
                <a:sym typeface="Wingdings" pitchFamily="2" charset="2"/>
              </a:rPr>
              <a:t>…</a:t>
            </a:r>
            <a:endParaRPr lang="de-DE" dirty="0"/>
          </a:p>
          <a:p>
            <a:endParaRPr lang="de-DE" dirty="0">
              <a:highlight>
                <a:srgbClr val="FFFF00"/>
              </a:highlight>
              <a:sym typeface="Wingdings" pitchFamily="2" charset="2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 descr="Ein Bild, das Karte, Text enthält.&#10;&#10;&#10;&#10;Automatisch generierte Beschreibung">
            <a:extLst>
              <a:ext uri="{FF2B5EF4-FFF2-40B4-BE49-F238E27FC236}">
                <a16:creationId xmlns:a16="http://schemas.microsoft.com/office/drawing/2014/main" id="{2C72B364-F052-CE4C-93D5-95BD0255B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657" y="78059"/>
            <a:ext cx="6725753" cy="636734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B5AEC0B-9E9A-E840-A347-E6A113D61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041" y="5062653"/>
            <a:ext cx="558171" cy="55817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8532E2E-58A5-CB47-95A0-30F7662B775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1568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0563" y="1070214"/>
            <a:ext cx="617312" cy="61731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efaltete Ecke 13">
            <a:extLst>
              <a:ext uri="{FF2B5EF4-FFF2-40B4-BE49-F238E27FC236}">
                <a16:creationId xmlns:a16="http://schemas.microsoft.com/office/drawing/2014/main" id="{0E6F02CE-9F8B-9142-B345-A75EBBD74AB9}"/>
              </a:ext>
            </a:extLst>
          </p:cNvPr>
          <p:cNvSpPr/>
          <p:nvPr/>
        </p:nvSpPr>
        <p:spPr>
          <a:xfrm>
            <a:off x="2288303" y="4597954"/>
            <a:ext cx="1938183" cy="1280890"/>
          </a:xfrm>
          <a:prstGeom prst="foldedCorner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498E2EE-35D8-744E-BB3D-43EAE0AD9A38}"/>
              </a:ext>
            </a:extLst>
          </p:cNvPr>
          <p:cNvSpPr txBox="1"/>
          <p:nvPr/>
        </p:nvSpPr>
        <p:spPr>
          <a:xfrm>
            <a:off x="2465657" y="4697494"/>
            <a:ext cx="1583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 err="1"/>
              <a:t>Chataio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40 </a:t>
            </a:r>
            <a:r>
              <a:rPr lang="de-DE" dirty="0" err="1"/>
              <a:t>variants</a:t>
            </a:r>
            <a:r>
              <a:rPr lang="de-DE" dirty="0"/>
              <a:t> (</a:t>
            </a:r>
            <a:r>
              <a:rPr lang="de-DE" dirty="0" err="1"/>
              <a:t>Pelliot</a:t>
            </a:r>
            <a:r>
              <a:rPr lang="de-DE" dirty="0"/>
              <a:t> 1959)</a:t>
            </a:r>
          </a:p>
        </p:txBody>
      </p:sp>
      <p:sp>
        <p:nvSpPr>
          <p:cNvPr id="16" name="Gefaltete Ecke 15">
            <a:extLst>
              <a:ext uri="{FF2B5EF4-FFF2-40B4-BE49-F238E27FC236}">
                <a16:creationId xmlns:a16="http://schemas.microsoft.com/office/drawing/2014/main" id="{FBFB3DF2-5ADC-3B4E-B7FE-BC14C35F7A13}"/>
              </a:ext>
            </a:extLst>
          </p:cNvPr>
          <p:cNvSpPr/>
          <p:nvPr/>
        </p:nvSpPr>
        <p:spPr>
          <a:xfrm>
            <a:off x="3955208" y="912849"/>
            <a:ext cx="1938183" cy="1280890"/>
          </a:xfrm>
          <a:prstGeom prst="foldedCorner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 dirty="0" err="1">
                <a:solidFill>
                  <a:sysClr val="windowText" lastClr="000000"/>
                </a:solidFill>
              </a:rPr>
              <a:t>India</a:t>
            </a:r>
            <a:r>
              <a:rPr lang="de-DE" dirty="0">
                <a:solidFill>
                  <a:sysClr val="windowText" lastClr="000000"/>
                </a:solidFill>
              </a:rPr>
              <a:t>: 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12 </a:t>
            </a:r>
            <a:r>
              <a:rPr lang="de-DE" dirty="0" err="1">
                <a:solidFill>
                  <a:sysClr val="windowText" lastClr="000000"/>
                </a:solidFill>
              </a:rPr>
              <a:t>variants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(</a:t>
            </a:r>
            <a:r>
              <a:rPr lang="de-DE" dirty="0" err="1">
                <a:solidFill>
                  <a:sysClr val="windowText" lastClr="000000"/>
                </a:solidFill>
              </a:rPr>
              <a:t>Pelliot</a:t>
            </a:r>
            <a:r>
              <a:rPr lang="de-DE" dirty="0">
                <a:solidFill>
                  <a:sysClr val="windowText" lastClr="000000"/>
                </a:solidFill>
              </a:rPr>
              <a:t> 1959)</a:t>
            </a:r>
          </a:p>
        </p:txBody>
      </p:sp>
    </p:spTree>
    <p:extLst>
      <p:ext uri="{BB962C8B-B14F-4D97-AF65-F5344CB8AC3E}">
        <p14:creationId xmlns:p14="http://schemas.microsoft.com/office/powerpoint/2010/main" val="428468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2BB95-FCAA-9542-86E0-4D886601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…</a:t>
            </a:r>
            <a:r>
              <a:rPr lang="de-DE" dirty="0" err="1"/>
              <a:t>meanwhile</a:t>
            </a:r>
            <a:r>
              <a:rPr lang="de-DE" dirty="0"/>
              <a:t> in </a:t>
            </a:r>
            <a:r>
              <a:rPr lang="de-DE" dirty="0" err="1"/>
              <a:t>Venice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189974-0E96-584A-9891-92470EC55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digital </a:t>
            </a:r>
            <a:r>
              <a:rPr lang="de-DE" dirty="0" err="1"/>
              <a:t>scholarly</a:t>
            </a:r>
            <a:r>
              <a:rPr lang="de-DE" dirty="0"/>
              <a:t> </a:t>
            </a:r>
            <a:r>
              <a:rPr lang="de-DE" dirty="0" err="1"/>
              <a:t>edition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Marco </a:t>
            </a:r>
            <a:r>
              <a:rPr lang="it-IT" dirty="0" err="1"/>
              <a:t>Polo’s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br>
              <a:rPr lang="de-DE" dirty="0"/>
            </a:br>
            <a:r>
              <a:rPr lang="de-DE" sz="1600" dirty="0"/>
              <a:t>(E. </a:t>
            </a:r>
            <a:r>
              <a:rPr lang="de-DE" sz="1600" dirty="0" err="1"/>
              <a:t>Burgio</a:t>
            </a:r>
            <a:r>
              <a:rPr lang="de-DE" sz="1600" dirty="0"/>
              <a:t>, S. Simion, M. </a:t>
            </a:r>
            <a:r>
              <a:rPr lang="de-DE" sz="1600" dirty="0" err="1"/>
              <a:t>Buzzoni</a:t>
            </a:r>
            <a:r>
              <a:rPr lang="de-DE" sz="1600" dirty="0"/>
              <a:t>; R. </a:t>
            </a:r>
            <a:r>
              <a:rPr lang="de-DE" sz="1600" dirty="0" err="1"/>
              <a:t>Rosselli</a:t>
            </a:r>
            <a:r>
              <a:rPr lang="de-DE" sz="1600" dirty="0"/>
              <a:t> Del </a:t>
            </a:r>
            <a:r>
              <a:rPr lang="de-DE" sz="1600" dirty="0" err="1"/>
              <a:t>Turco</a:t>
            </a:r>
            <a:r>
              <a:rPr lang="de-DE" sz="1600" dirty="0"/>
              <a:t>, C. </a:t>
            </a:r>
            <a:r>
              <a:rPr lang="de-DE" sz="1600" dirty="0" err="1"/>
              <a:t>Martignano</a:t>
            </a:r>
            <a:r>
              <a:rPr lang="de-DE" sz="1600" dirty="0"/>
              <a:t>, E. Cugliana)</a:t>
            </a:r>
            <a:br>
              <a:rPr lang="de-DE" sz="1600" dirty="0"/>
            </a:br>
            <a:endParaRPr lang="de-DE" sz="1600" dirty="0"/>
          </a:p>
          <a:p>
            <a:r>
              <a:rPr lang="de-DE" dirty="0"/>
              <a:t>The </a:t>
            </a:r>
            <a:r>
              <a:rPr lang="de-DE" dirty="0" err="1"/>
              <a:t>edition</a:t>
            </a:r>
            <a:r>
              <a:rPr lang="de-DE" dirty="0"/>
              <a:t> will </a:t>
            </a:r>
            <a:r>
              <a:rPr lang="de-DE" dirty="0" err="1"/>
              <a:t>include</a:t>
            </a:r>
            <a:r>
              <a:rPr lang="de-DE" dirty="0"/>
              <a:t> 13 </a:t>
            </a:r>
            <a:r>
              <a:rPr lang="de-DE" dirty="0" err="1"/>
              <a:t>redactions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i="1" dirty="0" err="1"/>
              <a:t>Devisement</a:t>
            </a:r>
            <a:r>
              <a:rPr lang="de-DE" i="1" dirty="0"/>
              <a:t> </a:t>
            </a:r>
            <a:r>
              <a:rPr lang="de-DE" i="1" dirty="0" err="1"/>
              <a:t>dou</a:t>
            </a:r>
            <a:r>
              <a:rPr lang="de-DE" i="1" dirty="0"/>
              <a:t> Monde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a </a:t>
            </a:r>
            <a:r>
              <a:rPr lang="de-DE" dirty="0" err="1"/>
              <a:t>critical</a:t>
            </a:r>
            <a:r>
              <a:rPr lang="de-DE" dirty="0"/>
              <a:t>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English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Encoded</a:t>
            </a:r>
            <a:r>
              <a:rPr lang="de-DE" dirty="0"/>
              <a:t> in XML TEI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in EVT (Edition </a:t>
            </a:r>
            <a:r>
              <a:rPr lang="de-DE" dirty="0" err="1"/>
              <a:t>Visualization</a:t>
            </a:r>
            <a:r>
              <a:rPr lang="de-DE" dirty="0"/>
              <a:t> Technology)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Geographical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included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material will </a:t>
            </a:r>
            <a:r>
              <a:rPr lang="de-DE" dirty="0" err="1">
                <a:sym typeface="Wingdings" pitchFamily="2" charset="2"/>
              </a:rPr>
              <a:t>then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ready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for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>
                <a:sym typeface="Wingdings" pitchFamily="2" charset="2"/>
              </a:rPr>
              <a:t>maps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784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244500-44F8-F946-944F-823004CB3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Marco Polo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A28D1-9BD1-D14C-8480-7F3F8B070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82552"/>
            <a:ext cx="5599176" cy="4351338"/>
          </a:xfrm>
        </p:spPr>
        <p:txBody>
          <a:bodyPr>
            <a:normAutofit/>
          </a:bodyPr>
          <a:lstStyle/>
          <a:p>
            <a:r>
              <a:rPr lang="de-DE" dirty="0" err="1"/>
              <a:t>Venetian</a:t>
            </a:r>
            <a:r>
              <a:rPr lang="de-DE" dirty="0"/>
              <a:t> </a:t>
            </a:r>
            <a:r>
              <a:rPr lang="de-DE" dirty="0" err="1"/>
              <a:t>traveller</a:t>
            </a:r>
            <a:r>
              <a:rPr lang="de-DE" dirty="0"/>
              <a:t>, 1254-1324</a:t>
            </a:r>
            <a:br>
              <a:rPr lang="de-DE" dirty="0"/>
            </a:br>
            <a:endParaRPr lang="de-DE" dirty="0"/>
          </a:p>
          <a:p>
            <a:r>
              <a:rPr lang="de-DE" dirty="0"/>
              <a:t>Family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merchants</a:t>
            </a:r>
            <a:br>
              <a:rPr lang="de-DE" dirty="0"/>
            </a:br>
            <a:endParaRPr lang="de-DE" dirty="0"/>
          </a:p>
          <a:p>
            <a:r>
              <a:rPr lang="de-DE" dirty="0"/>
              <a:t>1259-60: </a:t>
            </a:r>
            <a:r>
              <a:rPr lang="de-DE" dirty="0" err="1"/>
              <a:t>Niccolò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Maffeo</a:t>
            </a:r>
            <a:r>
              <a:rPr lang="de-DE" dirty="0"/>
              <a:t> Polo (Marco</a:t>
            </a:r>
            <a:r>
              <a:rPr lang="it-IT" dirty="0"/>
              <a:t>’</a:t>
            </a:r>
            <a:r>
              <a:rPr lang="it-IT" dirty="0" err="1"/>
              <a:t>s</a:t>
            </a:r>
            <a:r>
              <a:rPr lang="it-IT" dirty="0"/>
              <a:t> </a:t>
            </a:r>
            <a:r>
              <a:rPr lang="it-IT" dirty="0" err="1"/>
              <a:t>father</a:t>
            </a:r>
            <a:r>
              <a:rPr lang="it-IT" dirty="0"/>
              <a:t> and </a:t>
            </a:r>
            <a:r>
              <a:rPr lang="it-IT" dirty="0" err="1"/>
              <a:t>uncle</a:t>
            </a:r>
            <a:r>
              <a:rPr lang="it-IT" dirty="0"/>
              <a:t>)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off on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journey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Constantinople</a:t>
            </a:r>
            <a:br>
              <a:rPr lang="de-DE" dirty="0"/>
            </a:br>
            <a:endParaRPr lang="de-DE" dirty="0"/>
          </a:p>
          <a:p>
            <a:r>
              <a:rPr lang="de-DE" dirty="0"/>
              <a:t>1269: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Venice</a:t>
            </a:r>
            <a:r>
              <a:rPr lang="de-DE" dirty="0"/>
              <a:t>, </a:t>
            </a:r>
            <a:r>
              <a:rPr lang="de-DE" dirty="0" err="1"/>
              <a:t>Niccolò</a:t>
            </a:r>
            <a:r>
              <a:rPr lang="de-DE" dirty="0"/>
              <a:t> </a:t>
            </a:r>
            <a:r>
              <a:rPr lang="de-DE" dirty="0" err="1"/>
              <a:t>finds</a:t>
            </a:r>
            <a:r>
              <a:rPr lang="de-DE" dirty="0"/>
              <a:t> out he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son</a:t>
            </a:r>
            <a:br>
              <a:rPr lang="de-DE" dirty="0"/>
            </a:br>
            <a:endParaRPr lang="de-DE" dirty="0"/>
          </a:p>
          <a:p>
            <a:r>
              <a:rPr lang="de-DE" dirty="0"/>
              <a:t>1271: back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road</a:t>
            </a:r>
            <a:r>
              <a:rPr lang="de-DE" dirty="0"/>
              <a:t>,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teenager</a:t>
            </a:r>
            <a:r>
              <a:rPr lang="de-DE" dirty="0"/>
              <a:t> Marco Polo</a:t>
            </a:r>
          </a:p>
          <a:p>
            <a:endParaRPr lang="de-DE" dirty="0"/>
          </a:p>
        </p:txBody>
      </p:sp>
      <p:pic>
        <p:nvPicPr>
          <p:cNvPr id="6" name="Grafik 5" descr="&#10;&#10;&#10;&#10;">
            <a:extLst>
              <a:ext uri="{FF2B5EF4-FFF2-40B4-BE49-F238E27FC236}">
                <a16:creationId xmlns:a16="http://schemas.microsoft.com/office/drawing/2014/main" id="{A48821EB-C7E7-B941-8AFD-069E1DF1F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54" y="1905000"/>
            <a:ext cx="4404762" cy="3168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35BEC6-0195-3D46-A9CA-CDF16FBFC708}"/>
              </a:ext>
            </a:extLst>
          </p:cNvPr>
          <p:cNvSpPr txBox="1"/>
          <p:nvPr/>
        </p:nvSpPr>
        <p:spPr>
          <a:xfrm>
            <a:off x="1192554" y="5073000"/>
            <a:ext cx="4561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House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it-IT" sz="1600" dirty="0" err="1"/>
              <a:t>Polos</a:t>
            </a:r>
            <a:r>
              <a:rPr lang="it-IT" sz="1600" dirty="0"/>
              <a:t>, sestiere of </a:t>
            </a:r>
            <a:r>
              <a:rPr lang="it-IT" sz="1600" dirty="0" err="1"/>
              <a:t>Cannaregio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74580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1E7F9-7C5E-E24D-9323-27BAAE8A3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979" y="0"/>
            <a:ext cx="8911687" cy="1280890"/>
          </a:xfrm>
        </p:spPr>
        <p:txBody>
          <a:bodyPr/>
          <a:lstStyle/>
          <a:p>
            <a:r>
              <a:rPr lang="de-DE" dirty="0" err="1"/>
              <a:t>Bibliography</a:t>
            </a:r>
            <a:endParaRPr lang="de-DE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A749F245-5E67-6C4B-AF23-FC9798273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508" y="654909"/>
            <a:ext cx="9730476" cy="5696464"/>
          </a:xfrm>
        </p:spPr>
        <p:txBody>
          <a:bodyPr>
            <a:noAutofit/>
          </a:bodyPr>
          <a:lstStyle/>
          <a:p>
            <a:pPr lvl="0"/>
            <a:r>
              <a:rPr lang="it-IT" sz="900" dirty="0">
                <a:solidFill>
                  <a:schemeClr val="tx1"/>
                </a:solidFill>
              </a:rPr>
              <a:t>Amatucci, Eleonora. La </a:t>
            </a:r>
            <a:r>
              <a:rPr lang="it-IT" sz="900" noProof="1">
                <a:solidFill>
                  <a:schemeClr val="tx1"/>
                </a:solidFill>
              </a:rPr>
              <a:t>redazione toscana B del Milione di Marco Polo: edizione critica [tesi di laurea]. Firenze: Universita degli Studi di Firenze, 1984</a:t>
            </a:r>
          </a:p>
          <a:p>
            <a:pPr lvl="0"/>
            <a:r>
              <a:rPr lang="it-IT" sz="900" noProof="1">
                <a:solidFill>
                  <a:schemeClr val="tx1"/>
                </a:solidFill>
              </a:rPr>
              <a:t>Andreose, Alvise. “La stesura del </a:t>
            </a:r>
            <a:r>
              <a:rPr lang="it-IT" sz="900" i="1" noProof="1">
                <a:solidFill>
                  <a:schemeClr val="tx1"/>
                </a:solidFill>
              </a:rPr>
              <a:t>Devisement dou monde</a:t>
            </a:r>
            <a:r>
              <a:rPr lang="it-IT" sz="900" noProof="1">
                <a:solidFill>
                  <a:schemeClr val="tx1"/>
                </a:solidFill>
              </a:rPr>
              <a:t>: interferenze dall’esame dei toponimi orientali”. </a:t>
            </a:r>
            <a:r>
              <a:rPr lang="it-IT" sz="900" i="1" noProof="1">
                <a:solidFill>
                  <a:schemeClr val="tx1"/>
                </a:solidFill>
              </a:rPr>
              <a:t>Studi mediolatini e volgari</a:t>
            </a:r>
            <a:r>
              <a:rPr lang="it-IT" sz="900" noProof="1">
                <a:solidFill>
                  <a:schemeClr val="tx1"/>
                </a:solidFill>
              </a:rPr>
              <a:t>, vol. 61 (2015): 5-23</a:t>
            </a:r>
          </a:p>
          <a:p>
            <a:pPr lvl="0"/>
            <a:r>
              <a:rPr lang="it-IT" sz="900" noProof="1">
                <a:solidFill>
                  <a:schemeClr val="tx1"/>
                </a:solidFill>
              </a:rPr>
              <a:t>Borlandi, Franco. “Alle origini del libro di Marco Polo” in </a:t>
            </a:r>
            <a:r>
              <a:rPr lang="it-IT" sz="900" i="1" noProof="1">
                <a:solidFill>
                  <a:schemeClr val="tx1"/>
                </a:solidFill>
              </a:rPr>
              <a:t>Studi in onore di Amintore Fanfani</a:t>
            </a:r>
            <a:r>
              <a:rPr lang="it-IT" sz="900" noProof="1">
                <a:solidFill>
                  <a:schemeClr val="tx1"/>
                </a:solidFill>
              </a:rPr>
              <a:t>, vol. 1, Milano: Giuffrè, 1962: 105-147</a:t>
            </a:r>
          </a:p>
          <a:p>
            <a:pPr lvl="0"/>
            <a:r>
              <a:rPr lang="it-IT" sz="900" noProof="1">
                <a:solidFill>
                  <a:schemeClr val="tx1"/>
                </a:solidFill>
              </a:rPr>
              <a:t>Burgio, Eugenio, Marina Buzzoni e Antonella Ghersetti (a cura di). </a:t>
            </a:r>
            <a:r>
              <a:rPr lang="it-IT" sz="900" i="1" noProof="1">
                <a:solidFill>
                  <a:schemeClr val="tx1"/>
                </a:solidFill>
              </a:rPr>
              <a:t>Dei viaggi di messer Marco Polo / Giovanni Battista Ramusio; edizione critica digitale progettata e coordinata da Eugenio Burgio, Marina Buzzoni, Antonella Ghersetti; a cura di Samuela Simion e Eugenio Burgio</a:t>
            </a:r>
            <a:r>
              <a:rPr lang="it-IT" sz="900" noProof="1">
                <a:solidFill>
                  <a:schemeClr val="tx1"/>
                </a:solidFill>
              </a:rPr>
              <a:t>, Venezia: Edizioni Ca’ Foscari-Digital Publishing, 2015 &lt;http://edizionicafoscari.unive.it/it/edizioni/libri/978-88-6969-00-06/giovanni-battista- ramusio/&gt; (ultimo accesso: 20/05/18)</a:t>
            </a:r>
          </a:p>
          <a:p>
            <a:pPr lvl="0"/>
            <a:r>
              <a:rPr lang="it-IT" sz="900" noProof="1">
                <a:solidFill>
                  <a:schemeClr val="tx1"/>
                </a:solidFill>
              </a:rPr>
              <a:t> Cruse, Mark. “A Quantitative Analysis of Toponyms in a Manuscript of Marco Polo’s Devisement du monde (London, British Library, MS Royal 19 D 1)”. </a:t>
            </a:r>
            <a:r>
              <a:rPr lang="it-IT" sz="900" i="1" noProof="1">
                <a:solidFill>
                  <a:schemeClr val="tx1"/>
                </a:solidFill>
              </a:rPr>
              <a:t>Speculum </a:t>
            </a:r>
            <a:r>
              <a:rPr lang="it-IT" sz="900" noProof="1">
                <a:solidFill>
                  <a:schemeClr val="tx1"/>
                </a:solidFill>
              </a:rPr>
              <a:t>92, no. S1 (2017): S247–64. &lt;https://doi.org/10.1086/694170&gt; (ultimo accesso: 20/05/18)</a:t>
            </a:r>
          </a:p>
          <a:p>
            <a:pPr lvl="0"/>
            <a:r>
              <a:rPr lang="it-IT" sz="900" dirty="0" err="1">
                <a:solidFill>
                  <a:schemeClr val="tx1"/>
                </a:solidFill>
              </a:rPr>
              <a:t>Engels</a:t>
            </a:r>
            <a:r>
              <a:rPr lang="it-IT" sz="900" dirty="0">
                <a:solidFill>
                  <a:schemeClr val="tx1"/>
                </a:solidFill>
              </a:rPr>
              <a:t>, Peter (a cura di). Wilhelm von </a:t>
            </a:r>
            <a:r>
              <a:rPr lang="it-IT" sz="900" dirty="0" err="1">
                <a:solidFill>
                  <a:schemeClr val="tx1"/>
                </a:solidFill>
              </a:rPr>
              <a:t>Tripolis</a:t>
            </a:r>
            <a:r>
              <a:rPr lang="it-IT" sz="900" dirty="0">
                <a:solidFill>
                  <a:schemeClr val="tx1"/>
                </a:solidFill>
              </a:rPr>
              <a:t>: </a:t>
            </a:r>
            <a:r>
              <a:rPr lang="it-IT" sz="900" dirty="0" err="1">
                <a:solidFill>
                  <a:schemeClr val="tx1"/>
                </a:solidFill>
              </a:rPr>
              <a:t>Notitia</a:t>
            </a:r>
            <a:r>
              <a:rPr lang="it-IT" sz="900" dirty="0">
                <a:solidFill>
                  <a:schemeClr val="tx1"/>
                </a:solidFill>
              </a:rPr>
              <a:t> de </a:t>
            </a:r>
            <a:r>
              <a:rPr lang="it-IT" sz="900" dirty="0" err="1">
                <a:solidFill>
                  <a:schemeClr val="tx1"/>
                </a:solidFill>
              </a:rPr>
              <a:t>Machometo</a:t>
            </a:r>
            <a:r>
              <a:rPr lang="it-IT" sz="900" dirty="0">
                <a:solidFill>
                  <a:schemeClr val="tx1"/>
                </a:solidFill>
              </a:rPr>
              <a:t>: De statu </a:t>
            </a:r>
            <a:r>
              <a:rPr lang="it-IT" sz="900" dirty="0" err="1">
                <a:solidFill>
                  <a:schemeClr val="tx1"/>
                </a:solidFill>
              </a:rPr>
              <a:t>Sarracenorum</a:t>
            </a:r>
            <a:r>
              <a:rPr lang="it-IT" sz="900" dirty="0">
                <a:solidFill>
                  <a:schemeClr val="tx1"/>
                </a:solidFill>
              </a:rPr>
              <a:t>. Würzburg: </a:t>
            </a:r>
            <a:r>
              <a:rPr lang="it-IT" sz="900" dirty="0" err="1">
                <a:solidFill>
                  <a:schemeClr val="tx1"/>
                </a:solidFill>
              </a:rPr>
              <a:t>Echter</a:t>
            </a:r>
            <a:r>
              <a:rPr lang="it-IT" sz="900" dirty="0">
                <a:solidFill>
                  <a:schemeClr val="tx1"/>
                </a:solidFill>
              </a:rPr>
              <a:t>, 1992</a:t>
            </a:r>
            <a:endParaRPr lang="it-IT" sz="900" noProof="1">
              <a:solidFill>
                <a:schemeClr val="tx1"/>
              </a:solidFill>
            </a:endParaRPr>
          </a:p>
          <a:p>
            <a:pPr lvl="0"/>
            <a:r>
              <a:rPr lang="it-IT" sz="900" noProof="1">
                <a:solidFill>
                  <a:schemeClr val="tx1"/>
                </a:solidFill>
              </a:rPr>
              <a:t>Gadrat-Ouerfelli, Christine. </a:t>
            </a:r>
            <a:r>
              <a:rPr lang="it-IT" sz="900" i="1" noProof="1">
                <a:solidFill>
                  <a:schemeClr val="tx1"/>
                </a:solidFill>
              </a:rPr>
              <a:t>Lire Marco Polo au Moyen Age: traduction, diffusion et réception du Devisement du monde</a:t>
            </a:r>
            <a:r>
              <a:rPr lang="it-IT" sz="900" noProof="1">
                <a:solidFill>
                  <a:schemeClr val="tx1"/>
                </a:solidFill>
              </a:rPr>
              <a:t>. Terrarum orbis 12. Turnhout: Brepols, 2015</a:t>
            </a:r>
          </a:p>
          <a:p>
            <a:r>
              <a:rPr lang="it-IT" sz="900" dirty="0" err="1">
                <a:solidFill>
                  <a:schemeClr val="tx1"/>
                </a:solidFill>
              </a:rPr>
              <a:t>Gardiner</a:t>
            </a:r>
            <a:r>
              <a:rPr lang="it-IT" sz="900" dirty="0"/>
              <a:t>, </a:t>
            </a:r>
            <a:r>
              <a:rPr lang="it-IT" sz="900" dirty="0">
                <a:solidFill>
                  <a:schemeClr val="tx1"/>
                </a:solidFill>
              </a:rPr>
              <a:t>Alan. </a:t>
            </a:r>
            <a:r>
              <a:rPr lang="it-IT" sz="900" i="1" dirty="0">
                <a:solidFill>
                  <a:schemeClr val="tx1"/>
                </a:solidFill>
              </a:rPr>
              <a:t>The </a:t>
            </a:r>
            <a:r>
              <a:rPr lang="it-IT" sz="900" i="1" dirty="0" err="1">
                <a:solidFill>
                  <a:schemeClr val="tx1"/>
                </a:solidFill>
              </a:rPr>
              <a:t>Theory</a:t>
            </a:r>
            <a:r>
              <a:rPr lang="it-IT" sz="900" i="1" dirty="0">
                <a:solidFill>
                  <a:schemeClr val="tx1"/>
                </a:solidFill>
              </a:rPr>
              <a:t> of </a:t>
            </a:r>
            <a:r>
              <a:rPr lang="it-IT" sz="900" i="1" dirty="0" err="1">
                <a:solidFill>
                  <a:schemeClr val="tx1"/>
                </a:solidFill>
              </a:rPr>
              <a:t>Proper</a:t>
            </a:r>
            <a:r>
              <a:rPr lang="it-IT" sz="900" i="1" dirty="0">
                <a:solidFill>
                  <a:schemeClr val="tx1"/>
                </a:solidFill>
              </a:rPr>
              <a:t> </a:t>
            </a:r>
            <a:r>
              <a:rPr lang="it-IT" sz="900" i="1" dirty="0" err="1">
                <a:solidFill>
                  <a:schemeClr val="tx1"/>
                </a:solidFill>
              </a:rPr>
              <a:t>Names</a:t>
            </a:r>
            <a:r>
              <a:rPr lang="it-IT" sz="900" i="1" dirty="0">
                <a:solidFill>
                  <a:schemeClr val="tx1"/>
                </a:solidFill>
              </a:rPr>
              <a:t>: A </a:t>
            </a:r>
            <a:r>
              <a:rPr lang="it-IT" sz="900" i="1" dirty="0" err="1">
                <a:solidFill>
                  <a:schemeClr val="tx1"/>
                </a:solidFill>
              </a:rPr>
              <a:t>Controversial</a:t>
            </a:r>
            <a:r>
              <a:rPr lang="it-IT" sz="900" i="1" dirty="0">
                <a:solidFill>
                  <a:schemeClr val="tx1"/>
                </a:solidFill>
              </a:rPr>
              <a:t> </a:t>
            </a:r>
            <a:r>
              <a:rPr lang="it-IT" sz="900" i="1" dirty="0" err="1">
                <a:solidFill>
                  <a:schemeClr val="tx1"/>
                </a:solidFill>
              </a:rPr>
              <a:t>Essay</a:t>
            </a:r>
            <a:r>
              <a:rPr lang="it-IT" sz="900" dirty="0">
                <a:solidFill>
                  <a:schemeClr val="tx1"/>
                </a:solidFill>
              </a:rPr>
              <a:t>. 2nd ed. </a:t>
            </a:r>
            <a:r>
              <a:rPr lang="it-IT" sz="900" dirty="0" err="1">
                <a:solidFill>
                  <a:schemeClr val="tx1"/>
                </a:solidFill>
              </a:rPr>
              <a:t>London</a:t>
            </a:r>
            <a:r>
              <a:rPr lang="it-IT" sz="900" dirty="0">
                <a:solidFill>
                  <a:schemeClr val="tx1"/>
                </a:solidFill>
              </a:rPr>
              <a:t>: </a:t>
            </a:r>
            <a:r>
              <a:rPr lang="it-IT" sz="900" dirty="0" err="1">
                <a:solidFill>
                  <a:schemeClr val="tx1"/>
                </a:solidFill>
              </a:rPr>
              <a:t>University</a:t>
            </a:r>
            <a:r>
              <a:rPr lang="it-IT" sz="900" dirty="0">
                <a:solidFill>
                  <a:schemeClr val="tx1"/>
                </a:solidFill>
              </a:rPr>
              <a:t> Press, 1954.</a:t>
            </a:r>
            <a:endParaRPr lang="it-IT" sz="900" noProof="1">
              <a:solidFill>
                <a:schemeClr val="tx1"/>
              </a:solidFill>
            </a:endParaRPr>
          </a:p>
          <a:p>
            <a:pPr lvl="0"/>
            <a:r>
              <a:rPr lang="it-IT" sz="900" noProof="1">
                <a:solidFill>
                  <a:schemeClr val="tx1"/>
                </a:solidFill>
              </a:rPr>
              <a:t>Hoffmann, István. “The name as a historical source”. Conference paper, 6</a:t>
            </a:r>
            <a:r>
              <a:rPr lang="it-IT" sz="900" baseline="30000" noProof="1">
                <a:solidFill>
                  <a:schemeClr val="tx1"/>
                </a:solidFill>
              </a:rPr>
              <a:t>th </a:t>
            </a:r>
            <a:r>
              <a:rPr lang="it-IT" sz="900" noProof="1">
                <a:solidFill>
                  <a:schemeClr val="tx1"/>
                </a:solidFill>
              </a:rPr>
              <a:t>Conference of Hungarian Onomastics. Balatonszárszó: 2007 &lt;http://mnytud.arts.unideb.hu/onomural/kotetek/ou7/06hoffmann.pdf&gt; (ultimo accesso: 20/05/18)</a:t>
            </a:r>
          </a:p>
          <a:p>
            <a:pPr lvl="0"/>
            <a:r>
              <a:rPr lang="it-IT" sz="900" noProof="1">
                <a:solidFill>
                  <a:schemeClr val="tx1"/>
                </a:solidFill>
              </a:rPr>
              <a:t>Molino, Jean. “Le nom propre dans la langue”. </a:t>
            </a:r>
            <a:r>
              <a:rPr lang="it-IT" sz="900" i="1" noProof="1">
                <a:solidFill>
                  <a:schemeClr val="tx1"/>
                </a:solidFill>
              </a:rPr>
              <a:t>Langages </a:t>
            </a:r>
            <a:r>
              <a:rPr lang="it-IT" sz="900" noProof="1">
                <a:solidFill>
                  <a:schemeClr val="tx1"/>
                </a:solidFill>
              </a:rPr>
              <a:t>16, No. 66 (1982): 5-20</a:t>
            </a:r>
          </a:p>
          <a:p>
            <a:pPr lvl="0"/>
            <a:r>
              <a:rPr lang="it-IT" sz="900" noProof="1">
                <a:solidFill>
                  <a:schemeClr val="tx1"/>
                </a:solidFill>
              </a:rPr>
              <a:t>Pelliot, Paul. </a:t>
            </a:r>
            <a:r>
              <a:rPr lang="it-IT" sz="900" i="1" noProof="1">
                <a:solidFill>
                  <a:schemeClr val="tx1"/>
                </a:solidFill>
              </a:rPr>
              <a:t>Notes on Marco Polo. </a:t>
            </a:r>
            <a:r>
              <a:rPr lang="it-IT" sz="900" noProof="1">
                <a:solidFill>
                  <a:schemeClr val="tx1"/>
                </a:solidFill>
              </a:rPr>
              <a:t>3 voll. Parigi: Imprimerie nationale, 1959-1973</a:t>
            </a:r>
          </a:p>
          <a:p>
            <a:pPr lvl="0"/>
            <a:r>
              <a:rPr lang="it-IT" sz="900" noProof="1">
                <a:solidFill>
                  <a:schemeClr val="tx1"/>
                </a:solidFill>
              </a:rPr>
              <a:t>Polo, Marco. </a:t>
            </a:r>
            <a:r>
              <a:rPr lang="it-IT" sz="900" i="1" noProof="1">
                <a:solidFill>
                  <a:schemeClr val="tx1"/>
                </a:solidFill>
              </a:rPr>
              <a:t>Il Milione / Prima Edizione Integrale, a Cura Di Luigi Foscolo Benedetto, Sotto Il Patronato Della Citta Di Venezia</a:t>
            </a:r>
            <a:r>
              <a:rPr lang="it-IT" sz="900" noProof="1">
                <a:solidFill>
                  <a:schemeClr val="tx1"/>
                </a:solidFill>
              </a:rPr>
              <a:t>. Firenze: L. S. Olschki, 1928</a:t>
            </a:r>
          </a:p>
          <a:p>
            <a:pPr lvl="0"/>
            <a:r>
              <a:rPr lang="it-IT" sz="900" noProof="1">
                <a:solidFill>
                  <a:schemeClr val="tx1"/>
                </a:solidFill>
              </a:rPr>
              <a:t>Reginato, Irene. “La variazione lessicale nel Milione: interferenza linguistica e costanti interpretative” (in corso di stampa)</a:t>
            </a:r>
          </a:p>
          <a:p>
            <a:pPr lvl="0"/>
            <a:r>
              <a:rPr lang="it-IT" sz="900" noProof="1">
                <a:solidFill>
                  <a:schemeClr val="tx1"/>
                </a:solidFill>
              </a:rPr>
              <a:t>Reginato, Irene. “I nomi propri come ‘fossili-guida’ nello studio filologico-linguistico di un testo. Il caso della </a:t>
            </a:r>
            <a:r>
              <a:rPr lang="it-IT" sz="900" i="1" noProof="1">
                <a:solidFill>
                  <a:schemeClr val="tx1"/>
                </a:solidFill>
              </a:rPr>
              <a:t>Versione K</a:t>
            </a:r>
            <a:r>
              <a:rPr lang="it-IT" sz="900" noProof="1">
                <a:solidFill>
                  <a:schemeClr val="tx1"/>
                </a:solidFill>
              </a:rPr>
              <a:t> del </a:t>
            </a:r>
            <a:r>
              <a:rPr lang="it-IT" sz="900" i="1" noProof="1">
                <a:solidFill>
                  <a:schemeClr val="tx1"/>
                </a:solidFill>
              </a:rPr>
              <a:t>Devisement du Monde</a:t>
            </a:r>
            <a:r>
              <a:rPr lang="it-IT" sz="900" noProof="1">
                <a:solidFill>
                  <a:schemeClr val="tx1"/>
                </a:solidFill>
              </a:rPr>
              <a:t>” in </a:t>
            </a:r>
            <a:r>
              <a:rPr lang="it-IT" sz="900" i="1" noProof="1">
                <a:solidFill>
                  <a:schemeClr val="tx1"/>
                </a:solidFill>
              </a:rPr>
              <a:t>Nomina sunt…? L’onomastica tra ermeneutica, storia della lingua e comparatistica</a:t>
            </a:r>
            <a:r>
              <a:rPr lang="it-IT" sz="900" noProof="1">
                <a:solidFill>
                  <a:schemeClr val="tx1"/>
                </a:solidFill>
              </a:rPr>
              <a:t>, a cura di Maria Pia Arpioni, Arianna Ceschin e Gaia Tomazzoli. Venezia: Edizioni Ca’ Foscari, 2016: 65-76 </a:t>
            </a:r>
          </a:p>
          <a:p>
            <a:pPr lvl="0"/>
            <a:r>
              <a:rPr lang="it-IT" sz="900" noProof="1">
                <a:solidFill>
                  <a:schemeClr val="tx1"/>
                </a:solidFill>
              </a:rPr>
              <a:t>Steidl, Nicole. </a:t>
            </a:r>
            <a:r>
              <a:rPr lang="it-IT" sz="900" i="1" noProof="1">
                <a:solidFill>
                  <a:schemeClr val="tx1"/>
                </a:solidFill>
              </a:rPr>
              <a:t>Marco Polos “Heydnische Chronik”. Die mitteldeutsche Bearbeitung des “Divisament dou monde” nach der Admonter Handschrift Cod. 504</a:t>
            </a:r>
            <a:r>
              <a:rPr lang="it-IT" sz="900" noProof="1">
                <a:solidFill>
                  <a:schemeClr val="tx1"/>
                </a:solidFill>
              </a:rPr>
              <a:t>. Aachen: Shaker Verlag, 2010</a:t>
            </a:r>
          </a:p>
          <a:p>
            <a:pPr lvl="0"/>
            <a:r>
              <a:rPr lang="it-IT" sz="900" noProof="1">
                <a:solidFill>
                  <a:schemeClr val="tx1"/>
                </a:solidFill>
              </a:rPr>
              <a:t>TEI Consortium, eds.  </a:t>
            </a:r>
            <a:r>
              <a:rPr lang="it-IT" sz="900" i="1" noProof="1">
                <a:solidFill>
                  <a:schemeClr val="tx1"/>
                </a:solidFill>
              </a:rPr>
              <a:t>Guidelines for Electronic Text Encoding and Interchange</a:t>
            </a:r>
            <a:r>
              <a:rPr lang="it-IT" sz="900" noProof="1">
                <a:solidFill>
                  <a:schemeClr val="tx1"/>
                </a:solidFill>
              </a:rPr>
              <a:t>. [ultima modofica: 31.01.2018] &lt;http://www.tei-c.org/release/doc/tei-p5-doc/en/html/&gt; (ultimo accesso: 20/05/18)</a:t>
            </a:r>
          </a:p>
          <a:p>
            <a:pPr lvl="0"/>
            <a:r>
              <a:rPr lang="it-IT" sz="900" noProof="1">
                <a:solidFill>
                  <a:schemeClr val="tx1"/>
                </a:solidFill>
              </a:rPr>
              <a:t>Wagner, Kurt. </a:t>
            </a:r>
            <a:r>
              <a:rPr lang="it-IT" sz="900" i="1" noProof="1">
                <a:solidFill>
                  <a:schemeClr val="tx1"/>
                </a:solidFill>
              </a:rPr>
              <a:t>Echte und unechte Ortsnamen</a:t>
            </a:r>
            <a:r>
              <a:rPr lang="it-IT" sz="900" noProof="1">
                <a:solidFill>
                  <a:schemeClr val="tx1"/>
                </a:solidFill>
              </a:rPr>
              <a:t>. AbhandI. Akad. Wiss. u. Lit. Mainz, Geistes- u. Sozialwiss. KI. 1967, No. 3. Mainz/Wiesbaden: 1967</a:t>
            </a:r>
          </a:p>
        </p:txBody>
      </p:sp>
    </p:spTree>
    <p:extLst>
      <p:ext uri="{BB962C8B-B14F-4D97-AF65-F5344CB8AC3E}">
        <p14:creationId xmlns:p14="http://schemas.microsoft.com/office/powerpoint/2010/main" val="264019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096A24-EDD0-384C-8F3A-444A3714A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308" y="1023264"/>
            <a:ext cx="10423400" cy="4811471"/>
          </a:xfrm>
        </p:spPr>
        <p:txBody>
          <a:bodyPr/>
          <a:lstStyle/>
          <a:p>
            <a:pPr marL="0" indent="0" algn="ctr">
              <a:buNone/>
            </a:pPr>
            <a:endParaRPr lang="de-DE" sz="2400" dirty="0">
              <a:latin typeface="Lucida Handwriting" panose="03010101010101010101" pitchFamily="66" charset="77"/>
            </a:endParaRPr>
          </a:p>
          <a:p>
            <a:pPr marL="0" indent="0" algn="ctr">
              <a:buNone/>
            </a:pPr>
            <a:endParaRPr lang="it-IT" sz="2800" dirty="0">
              <a:latin typeface="Lucida Handwriting" panose="03010101010101010101" pitchFamily="66" charset="77"/>
            </a:endParaRPr>
          </a:p>
          <a:p>
            <a:pPr marL="0" indent="0" algn="ctr">
              <a:buNone/>
            </a:pPr>
            <a:r>
              <a:rPr lang="it-IT" sz="2800" dirty="0">
                <a:latin typeface="Lucida Handwriting" panose="03010101010101010101" pitchFamily="66" charset="77"/>
              </a:rPr>
              <a:t>«</a:t>
            </a:r>
            <a:r>
              <a:rPr lang="de-DE" sz="2800" dirty="0" err="1">
                <a:latin typeface="Lucida Handwriting" panose="03010101010101010101" pitchFamily="66" charset="77"/>
              </a:rPr>
              <a:t>Nunc</a:t>
            </a:r>
            <a:r>
              <a:rPr lang="de-DE" sz="2800" dirty="0">
                <a:latin typeface="Lucida Handwriting" panose="03010101010101010101" pitchFamily="66" charset="77"/>
              </a:rPr>
              <a:t> </a:t>
            </a:r>
            <a:r>
              <a:rPr lang="de-DE" sz="2800" dirty="0" err="1">
                <a:latin typeface="Lucida Handwriting" panose="03010101010101010101" pitchFamily="66" charset="77"/>
              </a:rPr>
              <a:t>scripsi</a:t>
            </a:r>
            <a:r>
              <a:rPr lang="de-DE" sz="2800" dirty="0">
                <a:latin typeface="Lucida Handwriting" panose="03010101010101010101" pitchFamily="66" charset="77"/>
              </a:rPr>
              <a:t> </a:t>
            </a:r>
            <a:r>
              <a:rPr lang="de-DE" sz="2800" dirty="0" err="1">
                <a:latin typeface="Lucida Handwriting" panose="03010101010101010101" pitchFamily="66" charset="77"/>
              </a:rPr>
              <a:t>totum</a:t>
            </a:r>
            <a:r>
              <a:rPr lang="de-DE" sz="2800" dirty="0">
                <a:latin typeface="Lucida Handwriting" panose="03010101010101010101" pitchFamily="66" charset="77"/>
              </a:rPr>
              <a:t> pro Christo da </a:t>
            </a:r>
            <a:r>
              <a:rPr lang="de-DE" sz="2800" dirty="0" err="1">
                <a:latin typeface="Lucida Handwriting" panose="03010101010101010101" pitchFamily="66" charset="77"/>
              </a:rPr>
              <a:t>mihi</a:t>
            </a:r>
            <a:r>
              <a:rPr lang="de-DE" sz="2800" dirty="0">
                <a:latin typeface="Lucida Handwriting" panose="03010101010101010101" pitchFamily="66" charset="77"/>
              </a:rPr>
              <a:t> </a:t>
            </a:r>
            <a:r>
              <a:rPr lang="de-DE" sz="2800" dirty="0" err="1">
                <a:latin typeface="Lucida Handwriting" panose="03010101010101010101" pitchFamily="66" charset="77"/>
              </a:rPr>
              <a:t>potum</a:t>
            </a:r>
            <a:r>
              <a:rPr lang="it-IT" sz="2800" dirty="0">
                <a:latin typeface="Lucida Handwriting" panose="03010101010101010101" pitchFamily="66" charset="77"/>
              </a:rPr>
              <a:t>»</a:t>
            </a:r>
            <a:endParaRPr lang="de-DE" sz="1600" dirty="0"/>
          </a:p>
          <a:p>
            <a:pPr marL="0" indent="0" algn="ctr">
              <a:buNone/>
            </a:pPr>
            <a:r>
              <a:rPr lang="de-DE" sz="1600" dirty="0"/>
              <a:t>(</a:t>
            </a:r>
            <a:r>
              <a:rPr lang="de-DE" sz="1600" dirty="0" err="1"/>
              <a:t>Scribal</a:t>
            </a:r>
            <a:r>
              <a:rPr lang="de-DE" sz="1600" dirty="0"/>
              <a:t> </a:t>
            </a:r>
            <a:r>
              <a:rPr lang="de-DE" sz="1600" dirty="0" err="1"/>
              <a:t>complaint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: Library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University </a:t>
            </a:r>
            <a:r>
              <a:rPr lang="de-DE" sz="1600" dirty="0" err="1"/>
              <a:t>of</a:t>
            </a:r>
            <a:r>
              <a:rPr lang="de-DE" sz="1600" dirty="0"/>
              <a:t> Cambridge, </a:t>
            </a:r>
            <a:r>
              <a:rPr lang="de-DE" sz="1600" dirty="0" err="1"/>
              <a:t>Kk</a:t>
            </a:r>
            <a:r>
              <a:rPr lang="de-DE" sz="1600" dirty="0"/>
              <a:t> II 19, f. 101:</a:t>
            </a:r>
            <a:br>
              <a:rPr lang="de-DE" sz="1600" dirty="0"/>
            </a:br>
            <a:r>
              <a:rPr lang="en-AU" sz="1600" dirty="0"/>
              <a:t>“</a:t>
            </a:r>
            <a:r>
              <a:rPr lang="de-DE" sz="1600" dirty="0" err="1"/>
              <a:t>Now</a:t>
            </a:r>
            <a:r>
              <a:rPr lang="de-DE" sz="1600" dirty="0"/>
              <a:t> I </a:t>
            </a:r>
            <a:r>
              <a:rPr lang="de-DE" sz="1600" dirty="0" err="1"/>
              <a:t>have</a:t>
            </a:r>
            <a:r>
              <a:rPr lang="de-DE" sz="1600" dirty="0"/>
              <a:t> </a:t>
            </a:r>
            <a:r>
              <a:rPr lang="de-DE" sz="1600" dirty="0" err="1"/>
              <a:t>written</a:t>
            </a:r>
            <a:r>
              <a:rPr lang="de-DE" sz="1600" dirty="0"/>
              <a:t> </a:t>
            </a:r>
            <a:r>
              <a:rPr lang="de-DE" sz="1600" dirty="0" err="1"/>
              <a:t>everything</a:t>
            </a:r>
            <a:r>
              <a:rPr lang="de-DE" sz="1600" dirty="0"/>
              <a:t>,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God‘s</a:t>
            </a:r>
            <a:r>
              <a:rPr lang="de-DE" sz="1600" dirty="0"/>
              <a:t> </a:t>
            </a:r>
            <a:r>
              <a:rPr lang="de-DE" sz="1600" dirty="0" err="1"/>
              <a:t>sake</a:t>
            </a:r>
            <a:r>
              <a:rPr lang="de-DE" sz="1600" dirty="0"/>
              <a:t> </a:t>
            </a:r>
            <a:r>
              <a:rPr lang="de-DE" sz="1600" dirty="0" err="1"/>
              <a:t>give</a:t>
            </a:r>
            <a:r>
              <a:rPr lang="de-DE" sz="1600" dirty="0"/>
              <a:t> </a:t>
            </a:r>
            <a:r>
              <a:rPr lang="de-DE" sz="1600" dirty="0" err="1"/>
              <a:t>me</a:t>
            </a:r>
            <a:r>
              <a:rPr lang="de-DE" sz="1600" dirty="0"/>
              <a:t> a </a:t>
            </a:r>
            <a:r>
              <a:rPr lang="de-DE" sz="1600" dirty="0" err="1"/>
              <a:t>drink</a:t>
            </a:r>
            <a:r>
              <a:rPr lang="en-AU" sz="1600" dirty="0"/>
              <a:t>”</a:t>
            </a:r>
            <a:r>
              <a:rPr lang="de-DE" sz="1600" dirty="0"/>
              <a:t>)</a:t>
            </a:r>
          </a:p>
          <a:p>
            <a:pPr marL="0" indent="0" algn="ctr">
              <a:buNone/>
            </a:pPr>
            <a:endParaRPr lang="de-DE" sz="1600" dirty="0"/>
          </a:p>
          <a:p>
            <a:pPr marL="0" indent="0" algn="ctr">
              <a:buNone/>
            </a:pPr>
            <a:r>
              <a:rPr lang="de-DE" sz="2800" b="1" dirty="0" err="1"/>
              <a:t>Thank</a:t>
            </a:r>
            <a:r>
              <a:rPr lang="de-DE" sz="2800" b="1" dirty="0"/>
              <a:t> </a:t>
            </a:r>
            <a:r>
              <a:rPr lang="de-DE" sz="2800" b="1" dirty="0" err="1"/>
              <a:t>you</a:t>
            </a:r>
            <a:r>
              <a:rPr lang="de-DE" sz="2800" b="1" dirty="0"/>
              <a:t>!</a:t>
            </a:r>
            <a:endParaRPr lang="de-DE" sz="2800" dirty="0"/>
          </a:p>
          <a:p>
            <a:pPr marL="0" indent="0" algn="ctr">
              <a:buNone/>
            </a:pPr>
            <a:endParaRPr lang="de-DE" sz="2800" dirty="0"/>
          </a:p>
          <a:p>
            <a:pPr marL="0" indent="0" algn="ctr">
              <a:buNone/>
            </a:pPr>
            <a:r>
              <a:rPr lang="de-DE" sz="2400" dirty="0"/>
              <a:t>P.S. </a:t>
            </a: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other</a:t>
            </a:r>
            <a:r>
              <a:rPr lang="de-DE" sz="2400" dirty="0"/>
              <a:t> </a:t>
            </a:r>
            <a:r>
              <a:rPr lang="de-DE" sz="2400" dirty="0" err="1"/>
              <a:t>ways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i="1" dirty="0" err="1"/>
              <a:t>using</a:t>
            </a:r>
            <a:r>
              <a:rPr lang="de-DE" sz="2400" dirty="0"/>
              <a:t> </a:t>
            </a:r>
            <a:r>
              <a:rPr lang="de-DE" sz="2400" i="1" dirty="0" err="1"/>
              <a:t>realia</a:t>
            </a:r>
            <a:r>
              <a:rPr lang="de-DE" sz="2400" i="1" dirty="0"/>
              <a:t> </a:t>
            </a:r>
            <a:r>
              <a:rPr lang="de-DE" sz="2400" dirty="0"/>
              <a:t>do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</a:p>
          <a:p>
            <a:pPr marL="0" indent="0" algn="ctr">
              <a:buNone/>
            </a:pP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think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?</a:t>
            </a:r>
          </a:p>
          <a:p>
            <a:pPr marL="0" indent="0" algn="ctr">
              <a:buNone/>
            </a:pPr>
            <a:endParaRPr lang="de-DE" sz="2800" dirty="0"/>
          </a:p>
          <a:p>
            <a:pPr marL="0" indent="0" algn="ctr">
              <a:buNone/>
            </a:pPr>
            <a:endParaRPr lang="de-DE" sz="2800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80170D26-A14A-C14E-87EA-37F7BB028C8D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i="1" dirty="0"/>
              <a:t>In </a:t>
            </a:r>
            <a:r>
              <a:rPr lang="de-DE" i="1" dirty="0" err="1"/>
              <a:t>lieu</a:t>
            </a:r>
            <a:r>
              <a:rPr lang="de-DE" i="1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conclusion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4912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799C1E-C0BB-9240-9FE8-C12756E6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Travels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3E1C2A9-0CAA-A040-8911-5DD6E523A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2508" y="1765124"/>
            <a:ext cx="7126984" cy="3996000"/>
          </a:xfrm>
        </p:spPr>
      </p:pic>
    </p:spTree>
    <p:extLst>
      <p:ext uri="{BB962C8B-B14F-4D97-AF65-F5344CB8AC3E}">
        <p14:creationId xmlns:p14="http://schemas.microsoft.com/office/powerpoint/2010/main" val="317626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831909-728E-AC4F-A8A9-DFC7C9E80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Captive</a:t>
            </a:r>
            <a:r>
              <a:rPr lang="de-DE" dirty="0"/>
              <a:t> </a:t>
            </a:r>
            <a:r>
              <a:rPr lang="de-DE" dirty="0" err="1"/>
              <a:t>writers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913AD1-D76B-E04C-8E48-87992E938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Marco Polo </a:t>
            </a:r>
            <a:r>
              <a:rPr lang="de-DE" dirty="0" err="1"/>
              <a:t>is</a:t>
            </a:r>
            <a:r>
              <a:rPr lang="de-DE" dirty="0"/>
              <a:t> back in 1295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Tensions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Venice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Genoa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1290s</a:t>
            </a:r>
            <a:br>
              <a:rPr lang="de-DE" dirty="0"/>
            </a:br>
            <a:endParaRPr lang="de-DE" dirty="0"/>
          </a:p>
          <a:p>
            <a:r>
              <a:rPr lang="de-DE" dirty="0"/>
              <a:t>He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prison</a:t>
            </a:r>
            <a:r>
              <a:rPr lang="de-DE" dirty="0"/>
              <a:t> in </a:t>
            </a:r>
            <a:r>
              <a:rPr lang="de-DE" dirty="0" err="1"/>
              <a:t>Genoa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he </a:t>
            </a:r>
            <a:r>
              <a:rPr lang="de-DE" dirty="0" err="1"/>
              <a:t>meets</a:t>
            </a:r>
            <a:r>
              <a:rPr lang="de-DE" dirty="0"/>
              <a:t> </a:t>
            </a:r>
            <a:r>
              <a:rPr lang="de-DE" dirty="0" err="1"/>
              <a:t>Rustichello</a:t>
            </a:r>
            <a:r>
              <a:rPr lang="de-DE" dirty="0"/>
              <a:t> da Pisa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Together</a:t>
            </a:r>
            <a:r>
              <a:rPr lang="de-DE" dirty="0"/>
              <a:t>,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i="1" dirty="0" err="1"/>
              <a:t>Devisement</a:t>
            </a:r>
            <a:r>
              <a:rPr lang="de-DE" i="1" dirty="0"/>
              <a:t> </a:t>
            </a:r>
            <a:r>
              <a:rPr lang="de-DE" i="1" dirty="0" err="1"/>
              <a:t>dou</a:t>
            </a:r>
            <a:r>
              <a:rPr lang="de-DE" i="1" dirty="0"/>
              <a:t> Monde</a:t>
            </a:r>
            <a:br>
              <a:rPr lang="de-DE" i="1" dirty="0"/>
            </a:br>
            <a:endParaRPr lang="de-DE" i="1" dirty="0"/>
          </a:p>
          <a:p>
            <a:r>
              <a:rPr lang="de-DE" dirty="0"/>
              <a:t>Original </a:t>
            </a:r>
            <a:r>
              <a:rPr lang="de-DE" dirty="0" err="1"/>
              <a:t>ms.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lost (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!)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818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EF187A-8D98-1C40-9057-BE65CA67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Textual</a:t>
            </a:r>
            <a:r>
              <a:rPr lang="de-DE" dirty="0"/>
              <a:t> </a:t>
            </a:r>
            <a:r>
              <a:rPr lang="de-DE" dirty="0" err="1"/>
              <a:t>tradition</a:t>
            </a:r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AE99255E-1D77-5D46-A6DD-06A9DB59CA57}"/>
                  </a:ext>
                </a:extLst>
              </p14:cNvPr>
              <p14:cNvContentPartPr/>
              <p14:nvPr/>
            </p14:nvContentPartPr>
            <p14:xfrm>
              <a:off x="9385663" y="1550211"/>
              <a:ext cx="669960" cy="454788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AE99255E-1D77-5D46-A6DD-06A9DB59CA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67663" y="1532211"/>
                <a:ext cx="705600" cy="45835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2F7E4B0-2BC3-604A-A7E6-BA4CB85E2B0F}"/>
              </a:ext>
            </a:extLst>
          </p:cNvPr>
          <p:cNvSpPr txBox="1"/>
          <p:nvPr/>
        </p:nvSpPr>
        <p:spPr>
          <a:xfrm>
            <a:off x="10077277" y="3127943"/>
            <a:ext cx="1976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13 </a:t>
            </a:r>
            <a:r>
              <a:rPr lang="de-DE" sz="2000" dirty="0" err="1"/>
              <a:t>languages</a:t>
            </a:r>
            <a:r>
              <a:rPr lang="de-DE" sz="2000" dirty="0"/>
              <a:t>;</a:t>
            </a:r>
          </a:p>
          <a:p>
            <a:r>
              <a:rPr lang="de-DE" sz="2000"/>
              <a:t>25 </a:t>
            </a:r>
            <a:r>
              <a:rPr lang="de-DE" sz="2000" dirty="0" err="1"/>
              <a:t>versions</a:t>
            </a:r>
            <a:r>
              <a:rPr lang="de-DE" sz="2000" dirty="0"/>
              <a:t>;</a:t>
            </a:r>
          </a:p>
          <a:p>
            <a:r>
              <a:rPr lang="de-DE" sz="2000" dirty="0"/>
              <a:t>141 </a:t>
            </a:r>
            <a:r>
              <a:rPr lang="de-DE" sz="2000" dirty="0" err="1"/>
              <a:t>witnesses</a:t>
            </a:r>
            <a:endParaRPr lang="de-DE" sz="2000" dirty="0"/>
          </a:p>
        </p:txBody>
      </p:sp>
      <p:pic>
        <p:nvPicPr>
          <p:cNvPr id="6" name="Inhaltsplatzhalter 5" descr="Ein Bild, das Text, Karte, Himmel enthält.&#10;&#10;&#10;&#10;Automatisch generierte Beschreibung">
            <a:extLst>
              <a:ext uri="{FF2B5EF4-FFF2-40B4-BE49-F238E27FC236}">
                <a16:creationId xmlns:a16="http://schemas.microsoft.com/office/drawing/2014/main" id="{B0F81CE5-6865-0C49-9325-4C70E803D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682860" y="1935026"/>
            <a:ext cx="4826280" cy="3778250"/>
          </a:xfrm>
        </p:spPr>
      </p:pic>
    </p:spTree>
    <p:extLst>
      <p:ext uri="{BB962C8B-B14F-4D97-AF65-F5344CB8AC3E}">
        <p14:creationId xmlns:p14="http://schemas.microsoft.com/office/powerpoint/2010/main" val="311359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078112-205E-0544-AF38-BFE435B5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Trends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literature</a:t>
            </a:r>
            <a:r>
              <a:rPr lang="de-DE" dirty="0"/>
              <a:t>: </a:t>
            </a:r>
            <a:r>
              <a:rPr lang="de-DE" i="1" dirty="0" err="1"/>
              <a:t>realia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DDF4A5-2BF3-1C49-B882-218A121F1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141" y="1820963"/>
            <a:ext cx="4594659" cy="4351338"/>
          </a:xfrm>
        </p:spPr>
        <p:txBody>
          <a:bodyPr>
            <a:normAutofit/>
          </a:bodyPr>
          <a:lstStyle/>
          <a:p>
            <a:r>
              <a:rPr lang="en-AU" i="1" dirty="0"/>
              <a:t>Realia:</a:t>
            </a:r>
            <a:r>
              <a:rPr lang="en-AU" dirty="0"/>
              <a:t> Medieval Latin for “real things” </a:t>
            </a:r>
            <a:br>
              <a:rPr lang="en-AU" dirty="0"/>
            </a:br>
            <a:r>
              <a:rPr lang="en-AU" dirty="0">
                <a:sym typeface="Wingdings" pitchFamily="2" charset="2"/>
              </a:rPr>
              <a:t> </a:t>
            </a:r>
            <a:r>
              <a:rPr lang="en-AU" dirty="0"/>
              <a:t>translation theory</a:t>
            </a:r>
            <a:br>
              <a:rPr lang="en-AU" dirty="0"/>
            </a:br>
            <a:endParaRPr lang="en-AU" dirty="0"/>
          </a:p>
          <a:p>
            <a:r>
              <a:rPr lang="en-AU" dirty="0"/>
              <a:t>Culturally connoted</a:t>
            </a:r>
            <a:br>
              <a:rPr lang="en-AU" dirty="0"/>
            </a:br>
            <a:endParaRPr lang="en-AU" dirty="0"/>
          </a:p>
          <a:p>
            <a:r>
              <a:rPr lang="en-AU" dirty="0"/>
              <a:t>Person names, place names and common names locally characterised (animals, plants, concepts...)</a:t>
            </a:r>
            <a:br>
              <a:rPr lang="en-AU" dirty="0"/>
            </a:br>
            <a:endParaRPr lang="en-AU" dirty="0"/>
          </a:p>
          <a:p>
            <a:r>
              <a:rPr lang="en-AU" dirty="0"/>
              <a:t>Historiographical sources </a:t>
            </a:r>
          </a:p>
        </p:txBody>
      </p:sp>
      <p:pic>
        <p:nvPicPr>
          <p:cNvPr id="4" name="Grafik 3" descr="Ein Bild, das Text enthält.&#10;&#10;&#10;&#10;Automatisch generierte Beschreibung">
            <a:extLst>
              <a:ext uri="{FF2B5EF4-FFF2-40B4-BE49-F238E27FC236}">
                <a16:creationId xmlns:a16="http://schemas.microsoft.com/office/drawing/2014/main" id="{DE3C7B4F-5C30-584A-A42C-24F801BF6F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9294" y="1816301"/>
            <a:ext cx="3546706" cy="43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9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256214-8987-4441-9393-A18A25D2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special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DD9027-C916-3243-9348-1D52F3B35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All </a:t>
            </a:r>
            <a:r>
              <a:rPr lang="en-AU" i="1" dirty="0"/>
              <a:t>realia</a:t>
            </a:r>
            <a:r>
              <a:rPr lang="en-AU" dirty="0"/>
              <a:t> behave like proper names in translation and thus also in scribal practice (and language contact)</a:t>
            </a:r>
            <a:br>
              <a:rPr lang="en-AU" dirty="0"/>
            </a:br>
            <a:endParaRPr lang="en-AU" dirty="0"/>
          </a:p>
          <a:p>
            <a:r>
              <a:rPr lang="en-AU" dirty="0"/>
              <a:t>”Words from nowhere” (Cruse 2017)</a:t>
            </a:r>
            <a:br>
              <a:rPr lang="en-AU" dirty="0"/>
            </a:br>
            <a:endParaRPr lang="en-AU" dirty="0"/>
          </a:p>
          <a:p>
            <a:r>
              <a:rPr lang="en-AU" dirty="0"/>
              <a:t>”Tout </a:t>
            </a:r>
            <a:r>
              <a:rPr lang="en-AU" dirty="0" err="1"/>
              <a:t>peut</a:t>
            </a:r>
            <a:r>
              <a:rPr lang="en-AU" dirty="0"/>
              <a:t> </a:t>
            </a:r>
            <a:r>
              <a:rPr lang="en-AU" dirty="0" err="1"/>
              <a:t>être</a:t>
            </a:r>
            <a:r>
              <a:rPr lang="en-AU" dirty="0"/>
              <a:t> nom </a:t>
            </a:r>
            <a:r>
              <a:rPr lang="en-AU" dirty="0" err="1"/>
              <a:t>propre</a:t>
            </a:r>
            <a:r>
              <a:rPr lang="en-AU" dirty="0"/>
              <a:t>” (Molino 1982)</a:t>
            </a:r>
            <a:br>
              <a:rPr lang="en-AU" dirty="0"/>
            </a:br>
            <a:endParaRPr lang="en-AU" dirty="0"/>
          </a:p>
          <a:p>
            <a:r>
              <a:rPr lang="en-AU" dirty="0"/>
              <a:t>Semantics</a:t>
            </a:r>
            <a:r>
              <a:rPr lang="en-AU" i="1" dirty="0"/>
              <a:t> </a:t>
            </a:r>
            <a:r>
              <a:rPr lang="en-AU" dirty="0"/>
              <a:t>does not need to be interpretable for them to be functional (but they </a:t>
            </a:r>
            <a:r>
              <a:rPr lang="en-AU" i="1" dirty="0"/>
              <a:t>can </a:t>
            </a:r>
            <a:r>
              <a:rPr lang="en-AU" dirty="0"/>
              <a:t>have a describing function)</a:t>
            </a:r>
            <a:br>
              <a:rPr lang="en-AU" dirty="0"/>
            </a:br>
            <a:endParaRPr lang="en-AU" dirty="0"/>
          </a:p>
          <a:p>
            <a:r>
              <a:rPr lang="en-GB" dirty="0"/>
              <a:t>Resistant</a:t>
            </a:r>
            <a:r>
              <a:rPr lang="en-AU" dirty="0"/>
              <a:t> to translation and, similarly, to </a:t>
            </a:r>
            <a:r>
              <a:rPr lang="en-AU" dirty="0" err="1"/>
              <a:t>diachronical</a:t>
            </a:r>
            <a:r>
              <a:rPr lang="en-AU" dirty="0"/>
              <a:t> change (if not substituted) </a:t>
            </a:r>
            <a:r>
              <a:rPr lang="en-AU" dirty="0">
                <a:sym typeface="Wingdings" pitchFamily="2" charset="2"/>
              </a:rPr>
              <a:t> “</a:t>
            </a:r>
            <a:r>
              <a:rPr lang="en-AU" dirty="0" err="1">
                <a:sym typeface="Wingdings" pitchFamily="2" charset="2"/>
              </a:rPr>
              <a:t>semantica</a:t>
            </a:r>
            <a:r>
              <a:rPr lang="en-AU" dirty="0">
                <a:sym typeface="Wingdings" pitchFamily="2" charset="2"/>
              </a:rPr>
              <a:t> </a:t>
            </a:r>
            <a:r>
              <a:rPr lang="en-AU" dirty="0" err="1">
                <a:sym typeface="Wingdings" pitchFamily="2" charset="2"/>
              </a:rPr>
              <a:t>evanescente</a:t>
            </a:r>
            <a:r>
              <a:rPr lang="en-AU" dirty="0">
                <a:sym typeface="Wingdings" pitchFamily="2" charset="2"/>
              </a:rPr>
              <a:t>” (</a:t>
            </a:r>
            <a:r>
              <a:rPr lang="en-AU" dirty="0" err="1">
                <a:sym typeface="Wingdings" pitchFamily="2" charset="2"/>
              </a:rPr>
              <a:t>Reginato</a:t>
            </a:r>
            <a:r>
              <a:rPr lang="en-AU" dirty="0">
                <a:sym typeface="Wingdings" pitchFamily="2" charset="2"/>
              </a:rPr>
              <a:t> 2016)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663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F17B1-10C7-8143-92B8-C2A5B4751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Uncertainty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sign</a:t>
            </a:r>
            <a:br>
              <a:rPr lang="de-DE" dirty="0"/>
            </a:br>
            <a:r>
              <a:rPr lang="de-DE" sz="2400" dirty="0"/>
              <a:t>(</a:t>
            </a:r>
            <a:r>
              <a:rPr lang="de-DE" sz="2400" dirty="0" err="1"/>
              <a:t>Cruse</a:t>
            </a:r>
            <a:r>
              <a:rPr lang="de-DE" sz="2400" dirty="0"/>
              <a:t> 2017)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ED6282-E453-AD45-BBC8-3521A81D3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4272732" cy="3777622"/>
          </a:xfrm>
        </p:spPr>
        <p:txBody>
          <a:bodyPr/>
          <a:lstStyle/>
          <a:p>
            <a:r>
              <a:rPr lang="de-DE" dirty="0"/>
              <a:t>Traditional </a:t>
            </a:r>
            <a:r>
              <a:rPr lang="de-DE" dirty="0" err="1"/>
              <a:t>approach</a:t>
            </a:r>
            <a:r>
              <a:rPr lang="de-DE" dirty="0"/>
              <a:t>: </a:t>
            </a:r>
            <a:r>
              <a:rPr lang="de-DE" dirty="0" err="1"/>
              <a:t>localising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on a </a:t>
            </a:r>
            <a:r>
              <a:rPr lang="de-DE" dirty="0" err="1"/>
              <a:t>map</a:t>
            </a:r>
            <a:br>
              <a:rPr lang="de-DE" dirty="0"/>
            </a:br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But: </a:t>
            </a:r>
            <a:r>
              <a:rPr lang="de-DE" dirty="0" err="1">
                <a:sym typeface="Wingdings" pitchFamily="2" charset="2"/>
              </a:rPr>
              <a:t>misunderstandings</a:t>
            </a:r>
            <a:r>
              <a:rPr lang="de-DE" dirty="0">
                <a:sym typeface="Wingdings" pitchFamily="2" charset="2"/>
              </a:rPr>
              <a:t>! ≠ </a:t>
            </a:r>
            <a:r>
              <a:rPr lang="de-DE" dirty="0" err="1">
                <a:sym typeface="Wingdings" pitchFamily="2" charset="2"/>
              </a:rPr>
              <a:t>contemporary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reception</a:t>
            </a:r>
            <a:r>
              <a:rPr lang="de-DE" dirty="0">
                <a:sym typeface="Wingdings" pitchFamily="2" charset="2"/>
              </a:rPr>
              <a:t> </a:t>
            </a:r>
            <a:br>
              <a:rPr lang="de-DE" dirty="0">
                <a:sym typeface="Wingdings" pitchFamily="2" charset="2"/>
              </a:rPr>
            </a:br>
            <a:endParaRPr lang="de-DE" dirty="0">
              <a:sym typeface="Wingdings" pitchFamily="2" charset="2"/>
            </a:endParaRPr>
          </a:p>
          <a:p>
            <a:r>
              <a:rPr lang="de-DE" dirty="0" err="1">
                <a:sym typeface="Wingdings" pitchFamily="2" charset="2"/>
              </a:rPr>
              <a:t>Number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variants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inversely</a:t>
            </a:r>
            <a:r>
              <a:rPr lang="de-DE" dirty="0">
                <a:sym typeface="Wingdings" pitchFamily="2" charset="2"/>
              </a:rPr>
              <a:t> proportional </a:t>
            </a:r>
            <a:r>
              <a:rPr lang="de-DE" dirty="0" err="1">
                <a:sym typeface="Wingdings" pitchFamily="2" charset="2"/>
              </a:rPr>
              <a:t>to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degree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knowledge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scribe</a:t>
            </a:r>
            <a:endParaRPr lang="de-DE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A16A3E0-4A79-C744-817A-E55049CDC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099" y="2133600"/>
            <a:ext cx="4534379" cy="2052000"/>
          </a:xfrm>
          <a:prstGeom prst="rect">
            <a:avLst/>
          </a:prstGeom>
        </p:spPr>
      </p:pic>
      <p:pic>
        <p:nvPicPr>
          <p:cNvPr id="6" name="Immagine 8">
            <a:extLst>
              <a:ext uri="{FF2B5EF4-FFF2-40B4-BE49-F238E27FC236}">
                <a16:creationId xmlns:a16="http://schemas.microsoft.com/office/drawing/2014/main" id="{8093D4B4-BDDA-9D4D-9ADD-4D9E35301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100" y="4185600"/>
            <a:ext cx="4534378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3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E3EA3B-0E5F-764D-B9E3-75976B1C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Index </a:t>
            </a:r>
            <a:r>
              <a:rPr lang="it-IT" dirty="0" err="1"/>
              <a:t>fossils</a:t>
            </a:r>
            <a:r>
              <a:rPr lang="it-IT" dirty="0"/>
              <a:t> in </a:t>
            </a:r>
            <a:r>
              <a:rPr lang="it-IT" dirty="0" err="1"/>
              <a:t>language</a:t>
            </a:r>
            <a:r>
              <a:rPr lang="it-IT" dirty="0"/>
              <a:t> and </a:t>
            </a:r>
            <a:r>
              <a:rPr lang="it-IT" dirty="0" err="1"/>
              <a:t>philology</a:t>
            </a:r>
            <a:br>
              <a:rPr lang="it-IT" dirty="0"/>
            </a:br>
            <a:r>
              <a:rPr lang="it-IT" sz="2400" dirty="0"/>
              <a:t>(</a:t>
            </a:r>
            <a:r>
              <a:rPr lang="it-IT" sz="2400" dirty="0" err="1"/>
              <a:t>Borlandi</a:t>
            </a:r>
            <a:r>
              <a:rPr lang="it-IT" sz="2400" dirty="0"/>
              <a:t> 1962, </a:t>
            </a:r>
            <a:r>
              <a:rPr lang="it-IT" sz="2400" dirty="0" err="1"/>
              <a:t>Andreose</a:t>
            </a:r>
            <a:r>
              <a:rPr lang="it-IT" sz="2400" dirty="0"/>
              <a:t> 2015, </a:t>
            </a:r>
            <a:r>
              <a:rPr lang="it-IT" sz="2400" dirty="0" err="1"/>
              <a:t>Reginato</a:t>
            </a:r>
            <a:r>
              <a:rPr lang="it-IT" sz="2400" dirty="0"/>
              <a:t> 2016, etc.)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6F6E72-7A8F-154A-8204-FED9D1351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2133600"/>
            <a:ext cx="9321435" cy="3777622"/>
          </a:xfrm>
        </p:spPr>
        <p:txBody>
          <a:bodyPr>
            <a:normAutofit/>
          </a:bodyPr>
          <a:lstStyle/>
          <a:p>
            <a:r>
              <a:rPr lang="de-DE" i="1" dirty="0" err="1"/>
              <a:t>Realia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traces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languages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gone</a:t>
            </a:r>
            <a:r>
              <a:rPr lang="de-DE" dirty="0"/>
              <a:t> </a:t>
            </a:r>
            <a:r>
              <a:rPr lang="de-DE" dirty="0" err="1"/>
              <a:t>through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Reginato</a:t>
            </a:r>
            <a:r>
              <a:rPr lang="de-DE" dirty="0"/>
              <a:t> (2016) </a:t>
            </a:r>
            <a:r>
              <a:rPr lang="de-DE" dirty="0" err="1"/>
              <a:t>proved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archetype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K was </a:t>
            </a:r>
            <a:r>
              <a:rPr lang="de-DE" dirty="0" err="1"/>
              <a:t>Catalan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Proper </a:t>
            </a:r>
            <a:r>
              <a:rPr lang="de-DE" dirty="0" err="1"/>
              <a:t>names</a:t>
            </a:r>
            <a:r>
              <a:rPr lang="de-DE" dirty="0"/>
              <a:t> </a:t>
            </a:r>
            <a:r>
              <a:rPr lang="de-DE" dirty="0" err="1"/>
              <a:t>belonging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br>
              <a:rPr lang="de-DE" dirty="0"/>
            </a:br>
            <a:r>
              <a:rPr lang="de-DE" i="1" dirty="0"/>
              <a:t>Jordi </a:t>
            </a:r>
            <a:r>
              <a:rPr lang="de-DE" dirty="0" err="1"/>
              <a:t>Kc</a:t>
            </a:r>
            <a:r>
              <a:rPr lang="de-DE" dirty="0"/>
              <a:t>, </a:t>
            </a:r>
            <a:r>
              <a:rPr lang="de-DE" dirty="0" err="1"/>
              <a:t>Kf</a:t>
            </a:r>
            <a:r>
              <a:rPr lang="de-DE" dirty="0"/>
              <a:t>, Ka vs. </a:t>
            </a:r>
            <a:r>
              <a:rPr lang="de-DE" i="1" dirty="0" err="1"/>
              <a:t>Georgie</a:t>
            </a:r>
            <a:r>
              <a:rPr lang="de-DE" i="1" dirty="0"/>
              <a:t> </a:t>
            </a:r>
            <a:r>
              <a:rPr lang="de-DE" dirty="0"/>
              <a:t>F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Catalan</a:t>
            </a:r>
            <a:r>
              <a:rPr lang="de-DE" dirty="0"/>
              <a:t> </a:t>
            </a:r>
            <a:r>
              <a:rPr lang="de-DE" dirty="0" err="1"/>
              <a:t>translation</a:t>
            </a:r>
            <a:r>
              <a:rPr lang="de-DE" dirty="0"/>
              <a:t> was French:</a:t>
            </a:r>
          </a:p>
          <a:p>
            <a:pPr lvl="1"/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:</a:t>
            </a:r>
            <a:br>
              <a:rPr lang="de-DE" dirty="0"/>
            </a:br>
            <a:r>
              <a:rPr lang="de-DE" i="1" dirty="0" err="1"/>
              <a:t>qui</a:t>
            </a:r>
            <a:r>
              <a:rPr lang="de-DE" i="1" dirty="0"/>
              <a:t> </a:t>
            </a:r>
            <a:r>
              <a:rPr lang="de-DE" i="1" dirty="0" err="1"/>
              <a:t>s‘apela</a:t>
            </a:r>
            <a:r>
              <a:rPr lang="de-DE" i="1" dirty="0"/>
              <a:t> </a:t>
            </a:r>
            <a:r>
              <a:rPr lang="de-DE" b="1" i="1" dirty="0" err="1"/>
              <a:t>Dou</a:t>
            </a:r>
            <a:r>
              <a:rPr lang="de-DE" i="1" dirty="0" err="1"/>
              <a:t>mangui</a:t>
            </a:r>
            <a:r>
              <a:rPr lang="de-DE" i="1" dirty="0"/>
              <a:t> </a:t>
            </a:r>
            <a:r>
              <a:rPr lang="de-DE" dirty="0" err="1"/>
              <a:t>Kc</a:t>
            </a:r>
            <a:r>
              <a:rPr lang="de-DE" dirty="0"/>
              <a:t>, </a:t>
            </a:r>
            <a:r>
              <a:rPr lang="de-DE" i="1" dirty="0" err="1"/>
              <a:t>province</a:t>
            </a:r>
            <a:r>
              <a:rPr lang="de-DE" i="1" dirty="0"/>
              <a:t> </a:t>
            </a:r>
            <a:r>
              <a:rPr lang="de-DE" b="1" i="1" dirty="0"/>
              <a:t>de </a:t>
            </a:r>
            <a:r>
              <a:rPr lang="de-DE" b="1" i="1" dirty="0" err="1"/>
              <a:t>Dou</a:t>
            </a:r>
            <a:r>
              <a:rPr lang="de-DE" i="1" dirty="0" err="1"/>
              <a:t>manguy</a:t>
            </a:r>
            <a:r>
              <a:rPr lang="de-DE" i="1" dirty="0"/>
              <a:t> </a:t>
            </a:r>
            <a:r>
              <a:rPr lang="de-DE" dirty="0" err="1"/>
              <a:t>Kf</a:t>
            </a:r>
            <a:r>
              <a:rPr lang="de-DE" dirty="0"/>
              <a:t>, </a:t>
            </a:r>
            <a:r>
              <a:rPr lang="de-DE" i="1" dirty="0" err="1"/>
              <a:t>provincia</a:t>
            </a:r>
            <a:r>
              <a:rPr lang="de-DE" i="1" dirty="0"/>
              <a:t> </a:t>
            </a:r>
            <a:r>
              <a:rPr lang="de-DE" b="1" i="1" dirty="0"/>
              <a:t>de </a:t>
            </a:r>
            <a:r>
              <a:rPr lang="de-DE" b="1" i="1" dirty="0" err="1"/>
              <a:t>Dau</a:t>
            </a:r>
            <a:r>
              <a:rPr lang="de-DE" i="1" dirty="0" err="1"/>
              <a:t>mangui</a:t>
            </a:r>
            <a:r>
              <a:rPr lang="de-DE" dirty="0"/>
              <a:t> Ka vs. </a:t>
            </a:r>
            <a:r>
              <a:rPr lang="de-DE" i="1" dirty="0" err="1"/>
              <a:t>provence</a:t>
            </a:r>
            <a:r>
              <a:rPr lang="de-DE" i="1" dirty="0"/>
              <a:t> </a:t>
            </a:r>
            <a:r>
              <a:rPr lang="de-DE" b="1" i="1" dirty="0"/>
              <a:t>do</a:t>
            </a:r>
            <a:r>
              <a:rPr lang="de-DE" i="1" dirty="0"/>
              <a:t> </a:t>
            </a:r>
            <a:r>
              <a:rPr lang="de-DE" i="1" dirty="0" err="1"/>
              <a:t>Mangi</a:t>
            </a:r>
            <a:r>
              <a:rPr lang="de-DE" i="1" dirty="0"/>
              <a:t> </a:t>
            </a:r>
            <a:r>
              <a:rPr lang="de-DE" dirty="0"/>
              <a:t>F</a:t>
            </a:r>
            <a:endParaRPr lang="de-DE" i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845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Filo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il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il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793</Words>
  <Application>Microsoft Macintosh PowerPoint</Application>
  <PresentationFormat>Breitbild</PresentationFormat>
  <Paragraphs>164</Paragraphs>
  <Slides>21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9" baseType="lpstr">
      <vt:lpstr>Arial</vt:lpstr>
      <vt:lpstr>Calibri</vt:lpstr>
      <vt:lpstr>Century Gothic</vt:lpstr>
      <vt:lpstr>Courier New</vt:lpstr>
      <vt:lpstr>Lucida Handwriting</vt:lpstr>
      <vt:lpstr>Times New Roman</vt:lpstr>
      <vt:lpstr>Wingdings 3</vt:lpstr>
      <vt:lpstr>Filo</vt:lpstr>
      <vt:lpstr>Named entities as index fossils in the Medieval German translation of Marco Polo's travel account</vt:lpstr>
      <vt:lpstr>Marco Polo</vt:lpstr>
      <vt:lpstr>Travels</vt:lpstr>
      <vt:lpstr>Captive writers</vt:lpstr>
      <vt:lpstr>Textual tradition</vt:lpstr>
      <vt:lpstr>Trends in the literature: realia</vt:lpstr>
      <vt:lpstr>What makes these words special</vt:lpstr>
      <vt:lpstr>Uncertainty as an almost sure sign (Cruse 2017)</vt:lpstr>
      <vt:lpstr>Index fossils in language and philology (Borlandi 1962, Andreose 2015, Reginato 2016, etc.)</vt:lpstr>
      <vt:lpstr>Marco Polo’s work in Germany</vt:lpstr>
      <vt:lpstr>Realia come into play: going by elimination</vt:lpstr>
      <vt:lpstr>A riddle</vt:lpstr>
      <vt:lpstr>Zooming into the stemma</vt:lpstr>
      <vt:lpstr>Named entities in the encoding</vt:lpstr>
      <vt:lpstr>Visualising variance  With Marcel Schaeben (CCeH)</vt:lpstr>
      <vt:lpstr>Visualising variance  With Marcel Schaeben (CCeH)</vt:lpstr>
      <vt:lpstr>Visualising variance  With Marcel Schaeben (CCeH)</vt:lpstr>
      <vt:lpstr>Visualising variance  With Marcel Schaeben (CCeH)</vt:lpstr>
      <vt:lpstr>…meanwhile in Venice</vt:lpstr>
      <vt:lpstr>Bibliography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Named entities as index fossils in the Medieval German translation of Marco Polo's travel account</dc:title>
  <dc:creator>Elisa Cugliana</dc:creator>
  <cp:lastModifiedBy>Elisa Cugliana</cp:lastModifiedBy>
  <cp:revision>43</cp:revision>
  <dcterms:created xsi:type="dcterms:W3CDTF">2018-11-19T10:00:11Z</dcterms:created>
  <dcterms:modified xsi:type="dcterms:W3CDTF">2018-11-21T16:37:29Z</dcterms:modified>
</cp:coreProperties>
</file>